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61" r:id="rId3"/>
    <p:sldId id="272" r:id="rId4"/>
    <p:sldId id="273" r:id="rId5"/>
    <p:sldId id="274" r:id="rId6"/>
    <p:sldId id="265" r:id="rId7"/>
    <p:sldId id="266" r:id="rId8"/>
    <p:sldId id="267" r:id="rId9"/>
    <p:sldId id="268" r:id="rId10"/>
    <p:sldId id="269" r:id="rId11"/>
    <p:sldId id="279" r:id="rId12"/>
  </p:sldIdLst>
  <p:sldSz cx="9144000" cy="6858000" type="screen4x3"/>
  <p:notesSz cx="6797675" cy="9926638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106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-3126" y="-90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7E5EEB-03D1-45A1-99C2-857FF49F1807}" type="datetimeFigureOut">
              <a:rPr lang="pt-BR" smtClean="0"/>
              <a:t>28/05/2014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A3A92D-5EA5-4A6E-AD54-B9801C91926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111353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E1BC78-9D4C-4EE4-A65E-2092AFE11F97}" type="datetimeFigureOut">
              <a:rPr lang="pt-BR" smtClean="0"/>
              <a:t>28/05/2014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F9EA41-DE91-4787-8D4B-8335C0A7555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112433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C4293-F283-445D-BAD3-CB95558E6B41}" type="datetime1">
              <a:rPr lang="pt-BR" smtClean="0"/>
              <a:t>28/05/2014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8629600" y="6492876"/>
            <a:ext cx="514400" cy="365125"/>
          </a:xfrm>
        </p:spPr>
        <p:txBody>
          <a:bodyPr/>
          <a:lstStyle>
            <a:lvl1pPr>
              <a:defRPr b="1"/>
            </a:lvl1pPr>
          </a:lstStyle>
          <a:p>
            <a:fld id="{160F0229-307D-410C-8EC8-965245D22342}" type="slidenum">
              <a:rPr lang="pt-BR" smtClean="0"/>
              <a:pPr/>
              <a:t>‹nº›</a:t>
            </a:fld>
            <a:endParaRPr lang="pt-BR" dirty="0"/>
          </a:p>
        </p:txBody>
      </p:sp>
      <p:sp>
        <p:nvSpPr>
          <p:cNvPr id="7" name="Retângulo 6"/>
          <p:cNvSpPr/>
          <p:nvPr userDrawn="1"/>
        </p:nvSpPr>
        <p:spPr>
          <a:xfrm>
            <a:off x="0" y="0"/>
            <a:ext cx="251520" cy="6858000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311509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9BC6B-C488-4816-96C6-56055010E68F}" type="datetime1">
              <a:rPr lang="pt-BR" smtClean="0"/>
              <a:t>28/05/2014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F0229-307D-410C-8EC8-965245D2234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415946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A4CED-A336-422B-8BE2-B4270A40CA5D}" type="datetime1">
              <a:rPr lang="pt-BR" smtClean="0"/>
              <a:t>28/05/2014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F0229-307D-410C-8EC8-965245D2234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894135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D093B-DF88-46D2-864A-BD978C91A7FE}" type="datetime1">
              <a:rPr lang="pt-BR" smtClean="0"/>
              <a:t>28/05/2014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8629600" y="6517854"/>
            <a:ext cx="514400" cy="340147"/>
          </a:xfrm>
        </p:spPr>
        <p:txBody>
          <a:bodyPr/>
          <a:lstStyle>
            <a:lvl1pPr>
              <a:defRPr b="1"/>
            </a:lvl1pPr>
          </a:lstStyle>
          <a:p>
            <a:fld id="{160F0229-307D-410C-8EC8-965245D22342}" type="slidenum">
              <a:rPr lang="pt-BR" smtClean="0"/>
              <a:pPr/>
              <a:t>‹nº›</a:t>
            </a:fld>
            <a:endParaRPr lang="pt-BR" dirty="0"/>
          </a:p>
        </p:txBody>
      </p:sp>
      <p:sp>
        <p:nvSpPr>
          <p:cNvPr id="8" name="Retângulo 7"/>
          <p:cNvSpPr/>
          <p:nvPr userDrawn="1"/>
        </p:nvSpPr>
        <p:spPr>
          <a:xfrm>
            <a:off x="0" y="0"/>
            <a:ext cx="9144000" cy="1196752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Título 1"/>
          <p:cNvSpPr>
            <a:spLocks noGrp="1"/>
          </p:cNvSpPr>
          <p:nvPr>
            <p:ph type="title"/>
          </p:nvPr>
        </p:nvSpPr>
        <p:spPr>
          <a:xfrm>
            <a:off x="107504" y="44624"/>
            <a:ext cx="8928992" cy="108012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pt-BR" dirty="0" smtClean="0"/>
              <a:t>Clique para editar o título mestre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576801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CF953-DB38-41FD-BDD1-482F4E7FA1B8}" type="datetime1">
              <a:rPr lang="pt-BR" smtClean="0"/>
              <a:t>28/05/2014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F0229-307D-410C-8EC8-965245D2234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98574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 cap="none" spc="0">
                <a:ln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r>
              <a:rPr lang="pt-BR" dirty="0" smtClean="0"/>
              <a:t>Clique para editar o título mestre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8AE6C-0732-4668-A527-32AC33A9AE13}" type="datetime1">
              <a:rPr lang="pt-BR" smtClean="0"/>
              <a:t>28/05/2014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F0229-307D-410C-8EC8-965245D2234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546401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0BBB7-D2DF-4E35-8A4A-716DB79A9AB0}" type="datetime1">
              <a:rPr lang="pt-BR" smtClean="0"/>
              <a:t>28/05/2014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F0229-307D-410C-8EC8-965245D2234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541828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ângulo 5"/>
          <p:cNvSpPr/>
          <p:nvPr userDrawn="1"/>
        </p:nvSpPr>
        <p:spPr>
          <a:xfrm>
            <a:off x="0" y="0"/>
            <a:ext cx="9144000" cy="1196752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7504" y="44624"/>
            <a:ext cx="8928992" cy="108012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pt-BR" dirty="0" smtClean="0"/>
              <a:t>Clique para editar o título mestre</a:t>
            </a:r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E3E1B-79A8-4131-A4BD-86E9BADE0FEC}" type="datetime1">
              <a:rPr lang="pt-BR" smtClean="0"/>
              <a:t>28/05/2014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>
          <a:xfrm>
            <a:off x="8676456" y="6492876"/>
            <a:ext cx="467544" cy="365125"/>
          </a:xfrm>
        </p:spPr>
        <p:txBody>
          <a:bodyPr/>
          <a:lstStyle>
            <a:lvl1pPr>
              <a:defRPr b="1"/>
            </a:lvl1pPr>
          </a:lstStyle>
          <a:p>
            <a:fld id="{160F0229-307D-410C-8EC8-965245D22342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487988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62DFA-72B8-43C5-BF70-8780322969C2}" type="datetime1">
              <a:rPr lang="pt-BR" smtClean="0"/>
              <a:t>28/05/2014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>
          <a:xfrm>
            <a:off x="8701608" y="6492876"/>
            <a:ext cx="442392" cy="365125"/>
          </a:xfrm>
        </p:spPr>
        <p:txBody>
          <a:bodyPr/>
          <a:lstStyle/>
          <a:p>
            <a:fld id="{160F0229-307D-410C-8EC8-965245D2234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241070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0529D-5D35-4B4E-B74F-580BE506462F}" type="datetime1">
              <a:rPr lang="pt-BR" smtClean="0"/>
              <a:t>28/05/2014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616556" y="6517854"/>
            <a:ext cx="514400" cy="340147"/>
          </a:xfrm>
        </p:spPr>
        <p:txBody>
          <a:bodyPr/>
          <a:lstStyle/>
          <a:p>
            <a:fld id="{160F0229-307D-410C-8EC8-965245D2234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187636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9CF4D-3398-4A34-A4A0-2EAEB1DF8CA0}" type="datetime1">
              <a:rPr lang="pt-BR" smtClean="0"/>
              <a:t>28/05/2014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F0229-307D-410C-8EC8-965245D2234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928288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725D42-DB2E-491F-B311-CC2D2DCC3D8F}" type="datetime1">
              <a:rPr lang="pt-BR" smtClean="0"/>
              <a:t>28/05/2014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0F0229-307D-410C-8EC8-965245D2234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295714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Security </a:t>
            </a:r>
            <a:r>
              <a:rPr lang="pt-BR" dirty="0" err="1" smtClean="0"/>
              <a:t>Implementation</a:t>
            </a:r>
            <a:r>
              <a:rPr lang="pt-BR" dirty="0" smtClean="0"/>
              <a:t> </a:t>
            </a:r>
            <a:r>
              <a:rPr lang="pt-BR" dirty="0" err="1" smtClean="0"/>
              <a:t>Proposal</a:t>
            </a:r>
            <a:r>
              <a:rPr lang="pt-BR" dirty="0" smtClean="0"/>
              <a:t> for </a:t>
            </a:r>
            <a:r>
              <a:rPr lang="pt-BR" dirty="0" err="1" smtClean="0"/>
              <a:t>OpenWSN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pt-BR" sz="2400" dirty="0" smtClean="0"/>
              <a:t>Marcelo Barros de Almeida</a:t>
            </a:r>
          </a:p>
          <a:p>
            <a:r>
              <a:rPr lang="pt-BR" sz="2400" dirty="0" smtClean="0"/>
              <a:t>marcelobarrosalmeida@gmail.com</a:t>
            </a:r>
            <a:endParaRPr lang="pt-BR" sz="2400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F0229-307D-410C-8EC8-965245D22342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42829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0" name="Conector de seta reta 59"/>
          <p:cNvCxnSpPr>
            <a:stCxn id="5" idx="2"/>
          </p:cNvCxnSpPr>
          <p:nvPr/>
        </p:nvCxnSpPr>
        <p:spPr>
          <a:xfrm flipH="1">
            <a:off x="4336230" y="1857714"/>
            <a:ext cx="833081" cy="883541"/>
          </a:xfrm>
          <a:prstGeom prst="straightConnector1">
            <a:avLst/>
          </a:prstGeom>
          <a:ln w="190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AUTHENTICATION (RX/DATA)</a:t>
            </a:r>
            <a:endParaRPr lang="pt-BR" dirty="0"/>
          </a:p>
        </p:txBody>
      </p:sp>
      <p:sp>
        <p:nvSpPr>
          <p:cNvPr id="5" name="Retângulo 4"/>
          <p:cNvSpPr/>
          <p:nvPr/>
        </p:nvSpPr>
        <p:spPr>
          <a:xfrm>
            <a:off x="4629249" y="1605686"/>
            <a:ext cx="1080120" cy="25202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pt-BR" sz="1400" dirty="0" smtClean="0"/>
              <a:t>HDR</a:t>
            </a:r>
            <a:endParaRPr lang="pt-BR" sz="1400" dirty="0"/>
          </a:p>
        </p:txBody>
      </p:sp>
      <p:sp>
        <p:nvSpPr>
          <p:cNvPr id="6" name="Retângulo 5"/>
          <p:cNvSpPr/>
          <p:nvPr/>
        </p:nvSpPr>
        <p:spPr>
          <a:xfrm>
            <a:off x="3801103" y="1605686"/>
            <a:ext cx="828092" cy="252028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pt-BR" sz="1400" dirty="0" smtClean="0"/>
              <a:t>LEN(a)</a:t>
            </a:r>
            <a:endParaRPr lang="pt-BR" sz="1400" dirty="0"/>
          </a:p>
        </p:txBody>
      </p:sp>
      <p:sp>
        <p:nvSpPr>
          <p:cNvPr id="7" name="CaixaDeTexto 6"/>
          <p:cNvSpPr txBox="1"/>
          <p:nvPr/>
        </p:nvSpPr>
        <p:spPr>
          <a:xfrm>
            <a:off x="3727370" y="1412777"/>
            <a:ext cx="3069396" cy="257369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r>
              <a:rPr lang="pt-BR" sz="1200" dirty="0" smtClean="0"/>
              <a:t>          2B                     </a:t>
            </a:r>
            <a:endParaRPr lang="pt-BR" sz="1200" dirty="0"/>
          </a:p>
        </p:txBody>
      </p:sp>
      <p:sp>
        <p:nvSpPr>
          <p:cNvPr id="8" name="Retângulo 7"/>
          <p:cNvSpPr/>
          <p:nvPr/>
        </p:nvSpPr>
        <p:spPr>
          <a:xfrm>
            <a:off x="6411449" y="1605686"/>
            <a:ext cx="1208227" cy="25202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pt-BR" sz="1400" dirty="0" smtClean="0"/>
              <a:t>PADDING</a:t>
            </a:r>
            <a:endParaRPr lang="pt-BR" sz="1400" dirty="0"/>
          </a:p>
        </p:txBody>
      </p:sp>
      <p:sp>
        <p:nvSpPr>
          <p:cNvPr id="11" name="Retângulo 10"/>
          <p:cNvSpPr/>
          <p:nvPr/>
        </p:nvSpPr>
        <p:spPr>
          <a:xfrm>
            <a:off x="4254957" y="2019285"/>
            <a:ext cx="2124236" cy="25202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pt-BR" sz="1400" dirty="0" smtClean="0"/>
              <a:t>DECRYPTED PAYLOAD</a:t>
            </a:r>
            <a:endParaRPr lang="pt-BR" sz="1400" dirty="0"/>
          </a:p>
        </p:txBody>
      </p:sp>
      <p:sp>
        <p:nvSpPr>
          <p:cNvPr id="12" name="Retângulo 11"/>
          <p:cNvSpPr/>
          <p:nvPr/>
        </p:nvSpPr>
        <p:spPr>
          <a:xfrm>
            <a:off x="6385269" y="2019285"/>
            <a:ext cx="917857" cy="25202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pt-BR" sz="1400" dirty="0" smtClean="0"/>
              <a:t>PADDING</a:t>
            </a:r>
            <a:endParaRPr lang="pt-BR" sz="1400" dirty="0"/>
          </a:p>
        </p:txBody>
      </p:sp>
      <p:sp>
        <p:nvSpPr>
          <p:cNvPr id="16" name="CaixaDeTexto 15"/>
          <p:cNvSpPr txBox="1"/>
          <p:nvPr/>
        </p:nvSpPr>
        <p:spPr>
          <a:xfrm>
            <a:off x="3913355" y="1955058"/>
            <a:ext cx="247435" cy="380480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r>
              <a:rPr lang="pt-BR" sz="2000" dirty="0"/>
              <a:t>+</a:t>
            </a:r>
            <a:endParaRPr lang="pt-BR" sz="1200" dirty="0"/>
          </a:p>
        </p:txBody>
      </p:sp>
      <p:sp>
        <p:nvSpPr>
          <p:cNvPr id="17" name="CaixaDeTexto 16"/>
          <p:cNvSpPr txBox="1"/>
          <p:nvPr/>
        </p:nvSpPr>
        <p:spPr>
          <a:xfrm>
            <a:off x="2557154" y="1590533"/>
            <a:ext cx="1180065" cy="318924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r>
              <a:rPr lang="pt-BR" sz="1600" b="1" dirty="0" smtClean="0"/>
              <a:t>AUTH DATA</a:t>
            </a:r>
            <a:endParaRPr lang="pt-BR" sz="1050" b="1" dirty="0"/>
          </a:p>
        </p:txBody>
      </p:sp>
      <p:sp>
        <p:nvSpPr>
          <p:cNvPr id="18" name="CaixaDeTexto 17"/>
          <p:cNvSpPr txBox="1"/>
          <p:nvPr/>
        </p:nvSpPr>
        <p:spPr>
          <a:xfrm>
            <a:off x="3593201" y="1559755"/>
            <a:ext cx="247435" cy="380480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r>
              <a:rPr lang="pt-BR" sz="2000" dirty="0" smtClean="0"/>
              <a:t>=</a:t>
            </a:r>
            <a:endParaRPr lang="pt-BR" sz="1200" dirty="0"/>
          </a:p>
        </p:txBody>
      </p:sp>
      <p:sp>
        <p:nvSpPr>
          <p:cNvPr id="20" name="Retângulo 19"/>
          <p:cNvSpPr/>
          <p:nvPr/>
        </p:nvSpPr>
        <p:spPr>
          <a:xfrm>
            <a:off x="5709370" y="1605686"/>
            <a:ext cx="702079" cy="25202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pt-BR" sz="1400" dirty="0" smtClean="0"/>
              <a:t>SEC HDR</a:t>
            </a:r>
            <a:endParaRPr lang="pt-BR" sz="1400" dirty="0"/>
          </a:p>
        </p:txBody>
      </p:sp>
      <p:sp>
        <p:nvSpPr>
          <p:cNvPr id="25" name="CaixaDeTexto 24"/>
          <p:cNvSpPr txBox="1"/>
          <p:nvPr/>
        </p:nvSpPr>
        <p:spPr>
          <a:xfrm>
            <a:off x="5735555" y="3924084"/>
            <a:ext cx="2991205" cy="880617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r>
              <a:rPr lang="pt-BR" sz="105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L’= L-1 = 1     (</a:t>
            </a:r>
            <a:r>
              <a:rPr lang="pt-BR" sz="105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length</a:t>
            </a:r>
            <a:r>
              <a:rPr lang="pt-BR" sz="105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105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field</a:t>
            </a:r>
            <a:r>
              <a:rPr lang="pt-BR" sz="105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105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size</a:t>
            </a:r>
            <a:r>
              <a:rPr lang="pt-BR" sz="105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pt-BR" sz="105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M’= (M-2)/2 = 1 (MIC </a:t>
            </a:r>
            <a:r>
              <a:rPr lang="pt-BR" sz="105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size</a:t>
            </a:r>
            <a:r>
              <a:rPr lang="pt-BR" sz="105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pt-BR" sz="105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 = 1           (</a:t>
            </a:r>
            <a:r>
              <a:rPr lang="pt-BR" sz="105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Auth</a:t>
            </a:r>
            <a:r>
              <a:rPr lang="pt-BR" sz="105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in use)</a:t>
            </a:r>
          </a:p>
          <a:p>
            <a:endParaRPr lang="pt-BR" sz="105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t-BR" sz="105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Flags</a:t>
            </a:r>
            <a:r>
              <a:rPr lang="pt-BR" sz="105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0x49 </a:t>
            </a:r>
            <a:r>
              <a:rPr lang="pt-BR" sz="105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for </a:t>
            </a:r>
            <a:r>
              <a:rPr lang="pt-BR" sz="105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security</a:t>
            </a:r>
            <a:r>
              <a:rPr lang="pt-BR" sz="105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105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mode</a:t>
            </a:r>
            <a:r>
              <a:rPr lang="pt-BR" sz="105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5</a:t>
            </a:r>
            <a:endParaRPr lang="pt-BR" sz="105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6" name="Retângulo 25"/>
          <p:cNvSpPr/>
          <p:nvPr/>
        </p:nvSpPr>
        <p:spPr>
          <a:xfrm>
            <a:off x="4672054" y="3537836"/>
            <a:ext cx="1782199" cy="25202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pt-BR" sz="1400" dirty="0" smtClean="0"/>
              <a:t>NONCE</a:t>
            </a:r>
            <a:endParaRPr lang="pt-BR" sz="1400" dirty="0"/>
          </a:p>
        </p:txBody>
      </p:sp>
      <p:sp>
        <p:nvSpPr>
          <p:cNvPr id="27" name="Retângulo 26"/>
          <p:cNvSpPr/>
          <p:nvPr/>
        </p:nvSpPr>
        <p:spPr>
          <a:xfrm>
            <a:off x="3843907" y="3537836"/>
            <a:ext cx="828092" cy="25202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pt-BR" sz="1400" dirty="0" smtClean="0"/>
              <a:t>FLAGS</a:t>
            </a:r>
            <a:endParaRPr lang="pt-BR" sz="1400" dirty="0"/>
          </a:p>
        </p:txBody>
      </p:sp>
      <p:sp>
        <p:nvSpPr>
          <p:cNvPr id="28" name="CaixaDeTexto 27"/>
          <p:cNvSpPr txBox="1"/>
          <p:nvPr/>
        </p:nvSpPr>
        <p:spPr>
          <a:xfrm>
            <a:off x="3843908" y="3280468"/>
            <a:ext cx="3537203" cy="257369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r>
              <a:rPr lang="pt-BR" sz="1200" dirty="0" smtClean="0"/>
              <a:t>     1B                                  13B                                     2B</a:t>
            </a:r>
            <a:endParaRPr lang="pt-BR" sz="1200" dirty="0"/>
          </a:p>
        </p:txBody>
      </p:sp>
      <p:sp>
        <p:nvSpPr>
          <p:cNvPr id="29" name="Retângulo 28"/>
          <p:cNvSpPr/>
          <p:nvPr/>
        </p:nvSpPr>
        <p:spPr>
          <a:xfrm>
            <a:off x="6454253" y="3537836"/>
            <a:ext cx="917857" cy="25202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pt-BR" sz="1400" dirty="0" smtClean="0"/>
              <a:t>LEN(m)</a:t>
            </a:r>
            <a:endParaRPr lang="pt-BR" sz="1400" dirty="0"/>
          </a:p>
        </p:txBody>
      </p:sp>
      <p:sp>
        <p:nvSpPr>
          <p:cNvPr id="31" name="CaixaDeTexto 30"/>
          <p:cNvSpPr txBox="1"/>
          <p:nvPr/>
        </p:nvSpPr>
        <p:spPr>
          <a:xfrm>
            <a:off x="3519872" y="3491904"/>
            <a:ext cx="247435" cy="380480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r>
              <a:rPr lang="pt-BR" sz="2000" dirty="0" smtClean="0"/>
              <a:t>=</a:t>
            </a:r>
            <a:endParaRPr lang="pt-BR" sz="1200" dirty="0"/>
          </a:p>
        </p:txBody>
      </p:sp>
      <p:sp>
        <p:nvSpPr>
          <p:cNvPr id="32" name="Retângulo 31"/>
          <p:cNvSpPr/>
          <p:nvPr/>
        </p:nvSpPr>
        <p:spPr>
          <a:xfrm>
            <a:off x="4306917" y="4289427"/>
            <a:ext cx="724716" cy="252028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pt-BR" sz="1400" dirty="0" smtClean="0"/>
              <a:t>M’</a:t>
            </a:r>
            <a:endParaRPr lang="pt-BR" sz="1400" dirty="0"/>
          </a:p>
        </p:txBody>
      </p:sp>
      <p:sp>
        <p:nvSpPr>
          <p:cNvPr id="33" name="Retângulo 32"/>
          <p:cNvSpPr/>
          <p:nvPr/>
        </p:nvSpPr>
        <p:spPr>
          <a:xfrm>
            <a:off x="5031633" y="4289427"/>
            <a:ext cx="546369" cy="252028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pt-BR" sz="1400" dirty="0" smtClean="0"/>
              <a:t>L’</a:t>
            </a:r>
            <a:endParaRPr lang="pt-BR" sz="1400" dirty="0"/>
          </a:p>
        </p:txBody>
      </p:sp>
      <p:sp>
        <p:nvSpPr>
          <p:cNvPr id="34" name="Retângulo 33"/>
          <p:cNvSpPr/>
          <p:nvPr/>
        </p:nvSpPr>
        <p:spPr>
          <a:xfrm>
            <a:off x="3946013" y="4289427"/>
            <a:ext cx="370929" cy="252028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pt-BR" sz="1400" dirty="0"/>
              <a:t>A</a:t>
            </a:r>
          </a:p>
        </p:txBody>
      </p:sp>
      <p:sp>
        <p:nvSpPr>
          <p:cNvPr id="35" name="Retângulo 34"/>
          <p:cNvSpPr/>
          <p:nvPr/>
        </p:nvSpPr>
        <p:spPr>
          <a:xfrm>
            <a:off x="3574778" y="4289427"/>
            <a:ext cx="377295" cy="252028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pt-BR" sz="1400" dirty="0" smtClean="0"/>
              <a:t>-</a:t>
            </a:r>
            <a:endParaRPr lang="pt-BR" sz="1400" dirty="0"/>
          </a:p>
        </p:txBody>
      </p:sp>
      <p:sp>
        <p:nvSpPr>
          <p:cNvPr id="36" name="CaixaDeTexto 35"/>
          <p:cNvSpPr txBox="1"/>
          <p:nvPr/>
        </p:nvSpPr>
        <p:spPr>
          <a:xfrm>
            <a:off x="3558573" y="4547302"/>
            <a:ext cx="2002435" cy="257369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r>
              <a:rPr lang="pt-BR" sz="1200" dirty="0" smtClean="0"/>
              <a:t> bit7    bit6      bits5:3      bits0:2</a:t>
            </a:r>
            <a:endParaRPr lang="pt-BR" sz="1200" dirty="0"/>
          </a:p>
        </p:txBody>
      </p:sp>
      <p:sp>
        <p:nvSpPr>
          <p:cNvPr id="37" name="Retângulo 36"/>
          <p:cNvSpPr/>
          <p:nvPr/>
        </p:nvSpPr>
        <p:spPr>
          <a:xfrm>
            <a:off x="3538513" y="2741255"/>
            <a:ext cx="1595435" cy="25202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pt-BR" sz="1400" dirty="0" smtClean="0"/>
              <a:t>SOURCE ADDRESS</a:t>
            </a:r>
            <a:endParaRPr lang="pt-BR" sz="1400" dirty="0"/>
          </a:p>
        </p:txBody>
      </p:sp>
      <p:sp>
        <p:nvSpPr>
          <p:cNvPr id="38" name="Retângulo 37"/>
          <p:cNvSpPr/>
          <p:nvPr/>
        </p:nvSpPr>
        <p:spPr>
          <a:xfrm>
            <a:off x="5133947" y="2741255"/>
            <a:ext cx="2417372" cy="25202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pt-BR" sz="1400" dirty="0" smtClean="0"/>
              <a:t>FRAME COUNTER (ASN)</a:t>
            </a:r>
            <a:endParaRPr lang="pt-BR" sz="1400" dirty="0"/>
          </a:p>
        </p:txBody>
      </p:sp>
      <p:sp>
        <p:nvSpPr>
          <p:cNvPr id="40" name="CaixaDeTexto 39"/>
          <p:cNvSpPr txBox="1"/>
          <p:nvPr/>
        </p:nvSpPr>
        <p:spPr>
          <a:xfrm>
            <a:off x="3619670" y="2525231"/>
            <a:ext cx="4008797" cy="257369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r>
              <a:rPr lang="pt-BR" sz="1200" dirty="0" smtClean="0"/>
              <a:t>               8B                                               5B </a:t>
            </a:r>
            <a:endParaRPr lang="pt-BR" sz="1200" dirty="0"/>
          </a:p>
        </p:txBody>
      </p:sp>
      <p:cxnSp>
        <p:nvCxnSpPr>
          <p:cNvPr id="44" name="Conector reto 43"/>
          <p:cNvCxnSpPr/>
          <p:nvPr/>
        </p:nvCxnSpPr>
        <p:spPr>
          <a:xfrm>
            <a:off x="3558572" y="2993282"/>
            <a:ext cx="1113483" cy="544554"/>
          </a:xfrm>
          <a:prstGeom prst="line">
            <a:avLst/>
          </a:prstGeom>
          <a:ln w="127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onector reto 44"/>
          <p:cNvCxnSpPr/>
          <p:nvPr/>
        </p:nvCxnSpPr>
        <p:spPr>
          <a:xfrm flipH="1">
            <a:off x="6471579" y="2993282"/>
            <a:ext cx="1079740" cy="544554"/>
          </a:xfrm>
          <a:prstGeom prst="line">
            <a:avLst/>
          </a:prstGeom>
          <a:ln w="127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ector reto 45"/>
          <p:cNvCxnSpPr/>
          <p:nvPr/>
        </p:nvCxnSpPr>
        <p:spPr>
          <a:xfrm flipH="1">
            <a:off x="3574777" y="3810828"/>
            <a:ext cx="269131" cy="478598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" name="Conector reto 46"/>
          <p:cNvCxnSpPr/>
          <p:nvPr/>
        </p:nvCxnSpPr>
        <p:spPr>
          <a:xfrm>
            <a:off x="4672055" y="3810828"/>
            <a:ext cx="905947" cy="478598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1" name="Chave esquerda 50"/>
          <p:cNvSpPr/>
          <p:nvPr/>
        </p:nvSpPr>
        <p:spPr>
          <a:xfrm>
            <a:off x="2051720" y="1539595"/>
            <a:ext cx="159112" cy="3007706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2" name="CaixaDeTexto 51"/>
          <p:cNvSpPr txBox="1"/>
          <p:nvPr/>
        </p:nvSpPr>
        <p:spPr>
          <a:xfrm>
            <a:off x="539552" y="2625182"/>
            <a:ext cx="1478027" cy="811367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pt-BR" sz="1600" b="1" dirty="0" smtClean="0"/>
              <a:t>AES-CBC-MAC</a:t>
            </a:r>
          </a:p>
          <a:p>
            <a:pPr algn="ctr"/>
            <a:r>
              <a:rPr lang="pt-BR" sz="1600" b="1" dirty="0" smtClean="0"/>
              <a:t>INPUT</a:t>
            </a:r>
          </a:p>
          <a:p>
            <a:pPr algn="ctr"/>
            <a:r>
              <a:rPr lang="pt-BR" sz="1600" b="1" dirty="0" smtClean="0"/>
              <a:t>PARAMETERS</a:t>
            </a:r>
            <a:endParaRPr lang="pt-BR" sz="1050" b="1" dirty="0"/>
          </a:p>
        </p:txBody>
      </p:sp>
      <p:sp>
        <p:nvSpPr>
          <p:cNvPr id="53" name="Seta para a direita 52"/>
          <p:cNvSpPr/>
          <p:nvPr/>
        </p:nvSpPr>
        <p:spPr>
          <a:xfrm>
            <a:off x="2369067" y="1686988"/>
            <a:ext cx="144016" cy="1260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4" name="Seta para a direita 53"/>
          <p:cNvSpPr/>
          <p:nvPr/>
        </p:nvSpPr>
        <p:spPr>
          <a:xfrm>
            <a:off x="2339752" y="3634909"/>
            <a:ext cx="144016" cy="1260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5" name="Retângulo 54"/>
          <p:cNvSpPr/>
          <p:nvPr/>
        </p:nvSpPr>
        <p:spPr>
          <a:xfrm>
            <a:off x="2627786" y="5301209"/>
            <a:ext cx="668415" cy="252028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pt-BR" sz="1400" dirty="0" smtClean="0"/>
              <a:t>C. MIC</a:t>
            </a:r>
            <a:endParaRPr lang="pt-BR" sz="1400" dirty="0"/>
          </a:p>
        </p:txBody>
      </p:sp>
      <p:sp>
        <p:nvSpPr>
          <p:cNvPr id="56" name="Retângulo 55"/>
          <p:cNvSpPr/>
          <p:nvPr/>
        </p:nvSpPr>
        <p:spPr>
          <a:xfrm>
            <a:off x="3296201" y="5301209"/>
            <a:ext cx="668415" cy="25202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36000" tIns="36000" rIns="36000" bIns="36000" rtlCol="0" anchor="ctr"/>
          <a:lstStyle/>
          <a:p>
            <a:pPr algn="ctr"/>
            <a:endParaRPr lang="pt-BR" sz="1400" dirty="0"/>
          </a:p>
        </p:txBody>
      </p:sp>
      <p:sp>
        <p:nvSpPr>
          <p:cNvPr id="57" name="Retângulo 56"/>
          <p:cNvSpPr/>
          <p:nvPr/>
        </p:nvSpPr>
        <p:spPr>
          <a:xfrm>
            <a:off x="3964615" y="5301209"/>
            <a:ext cx="668415" cy="25202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36000" tIns="36000" rIns="36000" bIns="36000" rtlCol="0" anchor="ctr"/>
          <a:lstStyle/>
          <a:p>
            <a:pPr algn="ctr"/>
            <a:endParaRPr lang="pt-BR" sz="1400" dirty="0"/>
          </a:p>
        </p:txBody>
      </p:sp>
      <p:sp>
        <p:nvSpPr>
          <p:cNvPr id="58" name="Retângulo 57"/>
          <p:cNvSpPr/>
          <p:nvPr/>
        </p:nvSpPr>
        <p:spPr>
          <a:xfrm>
            <a:off x="4633030" y="5301209"/>
            <a:ext cx="668415" cy="25202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36000" tIns="36000" rIns="36000" bIns="36000" rtlCol="0" anchor="ctr"/>
          <a:lstStyle/>
          <a:p>
            <a:pPr algn="ctr"/>
            <a:endParaRPr lang="pt-BR" sz="1400" dirty="0"/>
          </a:p>
        </p:txBody>
      </p:sp>
      <p:sp>
        <p:nvSpPr>
          <p:cNvPr id="61" name="CaixaDeTexto 60"/>
          <p:cNvSpPr txBox="1"/>
          <p:nvPr/>
        </p:nvSpPr>
        <p:spPr>
          <a:xfrm>
            <a:off x="539552" y="5157193"/>
            <a:ext cx="1478027" cy="565146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pt-BR" sz="1600" b="1" dirty="0" smtClean="0"/>
              <a:t>AES-CBC-MAC</a:t>
            </a:r>
          </a:p>
          <a:p>
            <a:pPr algn="ctr"/>
            <a:r>
              <a:rPr lang="pt-BR" sz="1600" b="1" dirty="0" smtClean="0"/>
              <a:t>OUTPUT</a:t>
            </a:r>
          </a:p>
        </p:txBody>
      </p:sp>
      <p:sp>
        <p:nvSpPr>
          <p:cNvPr id="62" name="Chave esquerda 61"/>
          <p:cNvSpPr/>
          <p:nvPr/>
        </p:nvSpPr>
        <p:spPr>
          <a:xfrm>
            <a:off x="2051720" y="5157193"/>
            <a:ext cx="159112" cy="578551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3" name="Seta para a direita 62"/>
          <p:cNvSpPr/>
          <p:nvPr/>
        </p:nvSpPr>
        <p:spPr>
          <a:xfrm>
            <a:off x="2339752" y="5391219"/>
            <a:ext cx="144016" cy="1260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4" name="CaixaDeTexto 63"/>
          <p:cNvSpPr txBox="1"/>
          <p:nvPr/>
        </p:nvSpPr>
        <p:spPr>
          <a:xfrm>
            <a:off x="5364088" y="6113327"/>
            <a:ext cx="987571" cy="257369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r>
              <a:rPr lang="pt-BR" sz="1200" b="1" dirty="0" smtClean="0"/>
              <a:t>DECRYPTED</a:t>
            </a:r>
            <a:endParaRPr lang="pt-BR" sz="1200" dirty="0"/>
          </a:p>
        </p:txBody>
      </p:sp>
      <p:sp>
        <p:nvSpPr>
          <p:cNvPr id="65" name="Retângulo 64"/>
          <p:cNvSpPr/>
          <p:nvPr/>
        </p:nvSpPr>
        <p:spPr>
          <a:xfrm>
            <a:off x="2627786" y="6113327"/>
            <a:ext cx="668415" cy="252028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pt-BR" sz="1400" dirty="0" smtClean="0"/>
              <a:t>D. MIC</a:t>
            </a:r>
            <a:endParaRPr lang="pt-BR" sz="1400" dirty="0"/>
          </a:p>
        </p:txBody>
      </p:sp>
      <p:sp>
        <p:nvSpPr>
          <p:cNvPr id="66" name="Retângulo 65"/>
          <p:cNvSpPr/>
          <p:nvPr/>
        </p:nvSpPr>
        <p:spPr>
          <a:xfrm>
            <a:off x="3296201" y="6113327"/>
            <a:ext cx="668415" cy="25202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36000" tIns="36000" rIns="36000" bIns="36000" rtlCol="0" anchor="ctr"/>
          <a:lstStyle/>
          <a:p>
            <a:pPr algn="ctr"/>
            <a:endParaRPr lang="pt-BR" sz="1400" dirty="0"/>
          </a:p>
        </p:txBody>
      </p:sp>
      <p:sp>
        <p:nvSpPr>
          <p:cNvPr id="67" name="Retângulo 66"/>
          <p:cNvSpPr/>
          <p:nvPr/>
        </p:nvSpPr>
        <p:spPr>
          <a:xfrm>
            <a:off x="3964615" y="6113327"/>
            <a:ext cx="668415" cy="25202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36000" tIns="36000" rIns="36000" bIns="36000" rtlCol="0" anchor="ctr"/>
          <a:lstStyle/>
          <a:p>
            <a:pPr algn="ctr"/>
            <a:endParaRPr lang="pt-BR" sz="1400" dirty="0"/>
          </a:p>
        </p:txBody>
      </p:sp>
      <p:sp>
        <p:nvSpPr>
          <p:cNvPr id="68" name="Retângulo 67"/>
          <p:cNvSpPr/>
          <p:nvPr/>
        </p:nvSpPr>
        <p:spPr>
          <a:xfrm>
            <a:off x="4633030" y="6113327"/>
            <a:ext cx="668415" cy="25202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36000" tIns="36000" rIns="36000" bIns="36000" rtlCol="0" anchor="ctr"/>
          <a:lstStyle/>
          <a:p>
            <a:pPr algn="ctr"/>
            <a:endParaRPr lang="pt-BR" sz="1400" dirty="0"/>
          </a:p>
        </p:txBody>
      </p:sp>
      <p:sp>
        <p:nvSpPr>
          <p:cNvPr id="69" name="CaixaDeTexto 68"/>
          <p:cNvSpPr txBox="1"/>
          <p:nvPr/>
        </p:nvSpPr>
        <p:spPr>
          <a:xfrm>
            <a:off x="5354613" y="5311081"/>
            <a:ext cx="987571" cy="257369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r>
              <a:rPr lang="pt-BR" sz="1200" b="1" dirty="0" smtClean="0"/>
              <a:t>CALCULATED</a:t>
            </a:r>
            <a:endParaRPr lang="pt-BR" sz="1200" dirty="0"/>
          </a:p>
        </p:txBody>
      </p:sp>
      <p:sp>
        <p:nvSpPr>
          <p:cNvPr id="71" name="Chave direita 70"/>
          <p:cNvSpPr/>
          <p:nvPr/>
        </p:nvSpPr>
        <p:spPr>
          <a:xfrm>
            <a:off x="6411449" y="5157193"/>
            <a:ext cx="151401" cy="1266951"/>
          </a:xfrm>
          <a:prstGeom prst="righ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2" name="Seta para cima e para baixo 71"/>
          <p:cNvSpPr/>
          <p:nvPr/>
        </p:nvSpPr>
        <p:spPr>
          <a:xfrm>
            <a:off x="2843810" y="5589241"/>
            <a:ext cx="190191" cy="454058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4" name="CaixaDeTexto 73"/>
          <p:cNvSpPr txBox="1"/>
          <p:nvPr/>
        </p:nvSpPr>
        <p:spPr>
          <a:xfrm>
            <a:off x="6719485" y="5466596"/>
            <a:ext cx="1884963" cy="442035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pt-BR" sz="1200" b="1" dirty="0" err="1" smtClean="0"/>
              <a:t>If</a:t>
            </a:r>
            <a:r>
              <a:rPr lang="pt-BR" sz="1200" b="1" dirty="0" smtClean="0"/>
              <a:t> C.MIC </a:t>
            </a:r>
            <a:r>
              <a:rPr lang="pt-BR" sz="1200" b="1" dirty="0" err="1" smtClean="0"/>
              <a:t>and</a:t>
            </a:r>
            <a:r>
              <a:rPr lang="pt-BR" sz="1200" b="1" dirty="0" smtClean="0"/>
              <a:t> D.MIC are </a:t>
            </a:r>
            <a:r>
              <a:rPr lang="pt-BR" sz="1200" b="1" dirty="0" err="1" smtClean="0"/>
              <a:t>the</a:t>
            </a:r>
            <a:r>
              <a:rPr lang="pt-BR" sz="1200" b="1" dirty="0" smtClean="0"/>
              <a:t> </a:t>
            </a:r>
            <a:r>
              <a:rPr lang="pt-BR" sz="1200" b="1" dirty="0" err="1" smtClean="0"/>
              <a:t>same</a:t>
            </a:r>
            <a:r>
              <a:rPr lang="pt-BR" sz="1200" b="1" dirty="0" smtClean="0"/>
              <a:t>, </a:t>
            </a:r>
            <a:r>
              <a:rPr lang="pt-BR" sz="1200" b="1" dirty="0" err="1" smtClean="0"/>
              <a:t>accept</a:t>
            </a:r>
            <a:r>
              <a:rPr lang="pt-BR" sz="1200" b="1" dirty="0" smtClean="0"/>
              <a:t> </a:t>
            </a:r>
            <a:r>
              <a:rPr lang="pt-BR" sz="1200" b="1" dirty="0" err="1" smtClean="0"/>
              <a:t>the</a:t>
            </a:r>
            <a:r>
              <a:rPr lang="pt-BR" sz="1200" b="1" dirty="0" smtClean="0"/>
              <a:t> frame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F0229-307D-410C-8EC8-965245D22342}" type="slidenum">
              <a:rPr lang="pt-BR" smtClean="0"/>
              <a:t>10</a:t>
            </a:fld>
            <a:endParaRPr lang="pt-BR"/>
          </a:p>
        </p:txBody>
      </p:sp>
      <p:sp>
        <p:nvSpPr>
          <p:cNvPr id="73" name="CaixaDeTexto 72"/>
          <p:cNvSpPr txBox="1"/>
          <p:nvPr/>
        </p:nvSpPr>
        <p:spPr>
          <a:xfrm>
            <a:off x="2555778" y="3284985"/>
            <a:ext cx="811679" cy="811367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r>
              <a:rPr lang="pt-BR" sz="1600" b="1" dirty="0" smtClean="0"/>
              <a:t>INIT. </a:t>
            </a:r>
          </a:p>
          <a:p>
            <a:r>
              <a:rPr lang="pt-BR" sz="1600" b="1" dirty="0" smtClean="0"/>
              <a:t>VECTOR</a:t>
            </a:r>
          </a:p>
          <a:p>
            <a:r>
              <a:rPr lang="pt-BR" sz="1600" b="1" dirty="0" smtClean="0"/>
              <a:t>(B</a:t>
            </a:r>
            <a:r>
              <a:rPr lang="pt-BR" sz="1600" b="1" baseline="-25000" dirty="0" smtClean="0"/>
              <a:t>0</a:t>
            </a:r>
            <a:r>
              <a:rPr lang="pt-BR" sz="1600" b="1" dirty="0" smtClean="0"/>
              <a:t>)</a:t>
            </a:r>
            <a:endParaRPr lang="pt-BR" sz="1050" b="1" dirty="0"/>
          </a:p>
        </p:txBody>
      </p:sp>
    </p:spTree>
    <p:extLst>
      <p:ext uri="{BB962C8B-B14F-4D97-AF65-F5344CB8AC3E}">
        <p14:creationId xmlns:p14="http://schemas.microsoft.com/office/powerpoint/2010/main" val="3452881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HARDWARE SUPPORT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F0229-307D-410C-8EC8-965245D22342}" type="slidenum">
              <a:rPr lang="pt-BR" smtClean="0"/>
              <a:t>11</a:t>
            </a:fld>
            <a:endParaRPr lang="pt-BR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6184119"/>
              </p:ext>
            </p:extLst>
          </p:nvPr>
        </p:nvGraphicFramePr>
        <p:xfrm>
          <a:off x="683569" y="1547118"/>
          <a:ext cx="7920881" cy="47759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4176"/>
                <a:gridCol w="792088"/>
                <a:gridCol w="2952328"/>
                <a:gridCol w="2592289"/>
              </a:tblGrid>
              <a:tr h="513730"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Radio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err="1" smtClean="0"/>
                        <a:t>Crypto</a:t>
                      </a:r>
                      <a:r>
                        <a:rPr lang="pt-BR" sz="1600" dirty="0" smtClean="0"/>
                        <a:t> </a:t>
                      </a:r>
                      <a:r>
                        <a:rPr lang="pt-BR" sz="1600" dirty="0" err="1" smtClean="0"/>
                        <a:t>Engine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err="1" smtClean="0"/>
                        <a:t>Mode</a:t>
                      </a:r>
                      <a:r>
                        <a:rPr lang="pt-BR" sz="1600" dirty="0" smtClean="0"/>
                        <a:t> </a:t>
                      </a:r>
                      <a:r>
                        <a:rPr lang="pt-BR" sz="1600" dirty="0" err="1" smtClean="0"/>
                        <a:t>of</a:t>
                      </a:r>
                      <a:r>
                        <a:rPr lang="pt-BR" sz="1600" dirty="0" smtClean="0"/>
                        <a:t> </a:t>
                      </a:r>
                      <a:r>
                        <a:rPr lang="pt-BR" sz="1600" dirty="0" err="1" smtClean="0"/>
                        <a:t>Operation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Project</a:t>
                      </a:r>
                      <a:endParaRPr lang="pt-BR" sz="1600" dirty="0"/>
                    </a:p>
                  </a:txBody>
                  <a:tcPr/>
                </a:tc>
              </a:tr>
              <a:tr h="308610">
                <a:tc>
                  <a:txBody>
                    <a:bodyPr/>
                    <a:lstStyle/>
                    <a:p>
                      <a:r>
                        <a:rPr lang="pt-BR" sz="1400" dirty="0" smtClean="0">
                          <a:solidFill>
                            <a:srgbClr val="FF0000"/>
                          </a:solidFill>
                        </a:rPr>
                        <a:t>CC1100</a:t>
                      </a:r>
                      <a:endParaRPr lang="pt-BR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>
                          <a:solidFill>
                            <a:srgbClr val="FF0000"/>
                          </a:solidFill>
                        </a:rPr>
                        <a:t>No</a:t>
                      </a:r>
                      <a:endParaRPr lang="pt-BR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-</a:t>
                      </a:r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WSN430 1.3b</a:t>
                      </a:r>
                      <a:endParaRPr lang="pt-BR" sz="1400" dirty="0"/>
                    </a:p>
                  </a:txBody>
                  <a:tcPr/>
                </a:tc>
              </a:tr>
              <a:tr h="449704"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CC2420</a:t>
                      </a:r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Yes</a:t>
                      </a:r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dirty="0" smtClean="0"/>
                        <a:t>ECB, CBC, CTR, CBC-MAC, CCM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400" dirty="0" err="1" smtClean="0"/>
                        <a:t>TelosB</a:t>
                      </a:r>
                      <a:r>
                        <a:rPr lang="pt-BR" sz="1400" dirty="0" smtClean="0"/>
                        <a:t>, WSN430 1.4b, Z1, </a:t>
                      </a:r>
                      <a:r>
                        <a:rPr lang="pt-BR" sz="1400" dirty="0" err="1" smtClean="0"/>
                        <a:t>MICAz</a:t>
                      </a:r>
                      <a:r>
                        <a:rPr lang="pt-BR" sz="1400" dirty="0" smtClean="0"/>
                        <a:t>, EPIC</a:t>
                      </a:r>
                      <a:endParaRPr lang="pt-BR" sz="1400" dirty="0"/>
                    </a:p>
                  </a:txBody>
                  <a:tcPr/>
                </a:tc>
              </a:tr>
              <a:tr h="291584"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CC2520</a:t>
                      </a:r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Yes</a:t>
                      </a:r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dirty="0" smtClean="0"/>
                        <a:t>ECB, CBC, CTR, CBC-MAC, CCM, CCM*</a:t>
                      </a:r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CC2531EMK</a:t>
                      </a:r>
                      <a:endParaRPr lang="pt-BR" sz="1400" dirty="0"/>
                    </a:p>
                  </a:txBody>
                  <a:tcPr/>
                </a:tc>
              </a:tr>
              <a:tr h="346824"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CC2430/CC2530</a:t>
                      </a:r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Yes</a:t>
                      </a:r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dirty="0" smtClean="0"/>
                        <a:t>ECB, CBC, CTR, CBC-MAC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-</a:t>
                      </a:r>
                      <a:endParaRPr lang="pt-BR" sz="1400" dirty="0"/>
                    </a:p>
                  </a:txBody>
                  <a:tcPr/>
                </a:tc>
              </a:tr>
              <a:tr h="360040"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CC2538</a:t>
                      </a:r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Yes</a:t>
                      </a:r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ECB, CBC, GCM, RSA, CTR, CCM</a:t>
                      </a:r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400" dirty="0" err="1" smtClean="0"/>
                        <a:t>OpenMote</a:t>
                      </a:r>
                      <a:r>
                        <a:rPr lang="pt-BR" sz="1400" dirty="0" smtClean="0"/>
                        <a:t>, USP Mote</a:t>
                      </a:r>
                      <a:endParaRPr lang="pt-BR" sz="1400" dirty="0"/>
                    </a:p>
                  </a:txBody>
                  <a:tcPr/>
                </a:tc>
              </a:tr>
              <a:tr h="288032">
                <a:tc>
                  <a:txBody>
                    <a:bodyPr/>
                    <a:lstStyle/>
                    <a:p>
                      <a:r>
                        <a:rPr lang="pt-BR" sz="1400" dirty="0" smtClean="0">
                          <a:solidFill>
                            <a:srgbClr val="FF0000"/>
                          </a:solidFill>
                        </a:rPr>
                        <a:t>AT86RF230</a:t>
                      </a:r>
                      <a:endParaRPr lang="pt-BR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>
                          <a:solidFill>
                            <a:srgbClr val="FF0000"/>
                          </a:solidFill>
                        </a:rPr>
                        <a:t>No</a:t>
                      </a:r>
                      <a:endParaRPr lang="pt-BR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-</a:t>
                      </a:r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RAVEN, IRIS</a:t>
                      </a:r>
                      <a:endParaRPr lang="pt-BR" sz="1400" dirty="0"/>
                    </a:p>
                  </a:txBody>
                  <a:tcPr/>
                </a:tc>
              </a:tr>
              <a:tr h="415280"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AT86RF231</a:t>
                      </a:r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Yes</a:t>
                      </a:r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ECB, CBC</a:t>
                      </a:r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GINA, </a:t>
                      </a:r>
                      <a:r>
                        <a:rPr lang="pt-BR" sz="1400" dirty="0" err="1" smtClean="0"/>
                        <a:t>IoT</a:t>
                      </a:r>
                      <a:r>
                        <a:rPr lang="pt-BR" sz="1400" dirty="0" smtClean="0"/>
                        <a:t> LAB M3, deUSB2400, </a:t>
                      </a:r>
                      <a:r>
                        <a:rPr lang="pt-BR" sz="1400" dirty="0" err="1" smtClean="0"/>
                        <a:t>XpressoHach</a:t>
                      </a:r>
                      <a:r>
                        <a:rPr lang="pt-BR" sz="1400" dirty="0" smtClean="0"/>
                        <a:t>, </a:t>
                      </a:r>
                      <a:r>
                        <a:rPr lang="pt-BR" sz="1400" dirty="0" err="1" smtClean="0"/>
                        <a:t>OpenMoteHack</a:t>
                      </a:r>
                      <a:endParaRPr lang="pt-BR" sz="1400" dirty="0"/>
                    </a:p>
                  </a:txBody>
                  <a:tcPr/>
                </a:tc>
              </a:tr>
              <a:tr h="308610"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MC13213</a:t>
                      </a:r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Yes</a:t>
                      </a:r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EBC</a:t>
                      </a:r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USP Mote</a:t>
                      </a:r>
                      <a:endParaRPr lang="pt-BR" sz="1400" dirty="0"/>
                    </a:p>
                  </a:txBody>
                  <a:tcPr/>
                </a:tc>
              </a:tr>
              <a:tr h="308610"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MC13224</a:t>
                      </a:r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Yes</a:t>
                      </a:r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CBC, CTR</a:t>
                      </a:r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-</a:t>
                      </a:r>
                      <a:endParaRPr lang="pt-BR" sz="1400" dirty="0"/>
                    </a:p>
                  </a:txBody>
                  <a:tcPr/>
                </a:tc>
              </a:tr>
              <a:tr h="216004"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STM32W108</a:t>
                      </a:r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Yes</a:t>
                      </a:r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CTR, CCM, CBC-MAC, CCM</a:t>
                      </a:r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400" dirty="0" err="1" smtClean="0"/>
                        <a:t>OpenMoteSTM</a:t>
                      </a:r>
                      <a:r>
                        <a:rPr lang="pt-BR" sz="1400" dirty="0" smtClean="0"/>
                        <a:t>. </a:t>
                      </a:r>
                      <a:r>
                        <a:rPr lang="pt-BR" sz="1400" dirty="0" err="1" smtClean="0"/>
                        <a:t>Agilefox</a:t>
                      </a:r>
                      <a:r>
                        <a:rPr lang="pt-BR" sz="1400" dirty="0" smtClean="0"/>
                        <a:t> (?)</a:t>
                      </a:r>
                      <a:endParaRPr lang="pt-BR" sz="1400" dirty="0"/>
                    </a:p>
                  </a:txBody>
                  <a:tcPr/>
                </a:tc>
              </a:tr>
              <a:tr h="271244"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EM357</a:t>
                      </a:r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Yes</a:t>
                      </a:r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CTR,</a:t>
                      </a:r>
                      <a:r>
                        <a:rPr lang="pt-BR" sz="1400" baseline="0" dirty="0" smtClean="0"/>
                        <a:t> CBC-MAC, CCM, CCM*</a:t>
                      </a:r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-</a:t>
                      </a:r>
                      <a:endParaRPr lang="pt-BR" sz="1400" dirty="0"/>
                    </a:p>
                  </a:txBody>
                  <a:tcPr/>
                </a:tc>
              </a:tr>
              <a:tr h="308610"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JN5148</a:t>
                      </a:r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Yes</a:t>
                      </a:r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CTR,</a:t>
                      </a:r>
                      <a:r>
                        <a:rPr lang="pt-BR" sz="1400" baseline="0" dirty="0" smtClean="0"/>
                        <a:t> CBC</a:t>
                      </a:r>
                      <a:r>
                        <a:rPr lang="pt-BR" sz="1400" dirty="0" smtClean="0"/>
                        <a:t>, CCM*</a:t>
                      </a:r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-</a:t>
                      </a:r>
                      <a:endParaRPr lang="pt-BR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64494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Proposal:</a:t>
            </a:r>
          </a:p>
          <a:p>
            <a:pPr lvl="1"/>
            <a:r>
              <a:rPr lang="en-US" dirty="0" smtClean="0"/>
              <a:t>Security level 5:</a:t>
            </a:r>
          </a:p>
          <a:p>
            <a:pPr lvl="2"/>
            <a:r>
              <a:rPr lang="en-US" dirty="0" smtClean="0"/>
              <a:t>Frame authentication (four bytes MIC)</a:t>
            </a:r>
          </a:p>
          <a:p>
            <a:pPr lvl="2"/>
            <a:r>
              <a:rPr lang="en-US" dirty="0" smtClean="0"/>
              <a:t>Data encryption</a:t>
            </a:r>
          </a:p>
          <a:p>
            <a:r>
              <a:rPr lang="en-US" dirty="0" smtClean="0"/>
              <a:t>AES-CCM*:</a:t>
            </a:r>
          </a:p>
          <a:p>
            <a:pPr lvl="1"/>
            <a:r>
              <a:rPr lang="en-US" dirty="0" smtClean="0"/>
              <a:t>AES-128</a:t>
            </a:r>
          </a:p>
          <a:p>
            <a:pPr lvl="1"/>
            <a:r>
              <a:rPr lang="en-US" dirty="0" smtClean="0"/>
              <a:t>key length: 128 bits</a:t>
            </a:r>
          </a:p>
          <a:p>
            <a:pPr lvl="1"/>
            <a:r>
              <a:rPr lang="en-US" dirty="0" smtClean="0"/>
              <a:t>Authentication: AES-CBC-MAC</a:t>
            </a:r>
          </a:p>
          <a:p>
            <a:pPr lvl="1"/>
            <a:r>
              <a:rPr lang="en-US" dirty="0" smtClean="0"/>
              <a:t>Encryption/decryption: AES-CTR</a:t>
            </a:r>
          </a:p>
          <a:p>
            <a:endParaRPr lang="pt-BR" dirty="0"/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IEEE 802.15.4e 2012 SECURITY</a:t>
            </a:r>
            <a:endParaRPr lang="pt-BR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F0229-307D-410C-8EC8-965245D22342}" type="slidenum">
              <a:rPr lang="pt-BR" smtClean="0"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55889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6" name="Conector reto 45"/>
          <p:cNvCxnSpPr/>
          <p:nvPr/>
        </p:nvCxnSpPr>
        <p:spPr>
          <a:xfrm flipH="1">
            <a:off x="597405" y="3356992"/>
            <a:ext cx="2606443" cy="72008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tângulo 3"/>
          <p:cNvSpPr/>
          <p:nvPr/>
        </p:nvSpPr>
        <p:spPr>
          <a:xfrm>
            <a:off x="467545" y="1598137"/>
            <a:ext cx="828092" cy="50405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pt-BR" sz="1400" dirty="0" smtClean="0"/>
              <a:t>FRAME</a:t>
            </a:r>
          </a:p>
          <a:p>
            <a:pPr algn="ctr"/>
            <a:r>
              <a:rPr lang="pt-BR" sz="1400" dirty="0" smtClean="0"/>
              <a:t>CTRL</a:t>
            </a:r>
            <a:endParaRPr lang="pt-BR" sz="1400" dirty="0"/>
          </a:p>
        </p:txBody>
      </p:sp>
      <p:sp>
        <p:nvSpPr>
          <p:cNvPr id="6" name="Retângulo 5"/>
          <p:cNvSpPr/>
          <p:nvPr/>
        </p:nvSpPr>
        <p:spPr>
          <a:xfrm>
            <a:off x="1295637" y="1598137"/>
            <a:ext cx="540060" cy="50405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pt-BR" sz="1400" dirty="0" smtClean="0"/>
              <a:t>SEQ</a:t>
            </a:r>
          </a:p>
          <a:p>
            <a:pPr algn="ctr"/>
            <a:r>
              <a:rPr lang="pt-BR" sz="1400" dirty="0" smtClean="0"/>
              <a:t>NUM</a:t>
            </a:r>
            <a:endParaRPr lang="pt-BR" sz="1400" dirty="0"/>
          </a:p>
        </p:txBody>
      </p:sp>
      <p:sp>
        <p:nvSpPr>
          <p:cNvPr id="7" name="Retângulo 6"/>
          <p:cNvSpPr/>
          <p:nvPr/>
        </p:nvSpPr>
        <p:spPr>
          <a:xfrm>
            <a:off x="1835696" y="1598137"/>
            <a:ext cx="1368152" cy="50405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pt-BR" sz="1400" dirty="0" smtClean="0"/>
              <a:t>DESTINATION</a:t>
            </a:r>
          </a:p>
          <a:p>
            <a:pPr algn="ctr"/>
            <a:r>
              <a:rPr lang="pt-BR" sz="1400" dirty="0" smtClean="0"/>
              <a:t>ADDRESS</a:t>
            </a:r>
            <a:endParaRPr lang="pt-BR" sz="1400" dirty="0"/>
          </a:p>
        </p:txBody>
      </p:sp>
      <p:sp>
        <p:nvSpPr>
          <p:cNvPr id="8" name="Retângulo 7"/>
          <p:cNvSpPr/>
          <p:nvPr/>
        </p:nvSpPr>
        <p:spPr>
          <a:xfrm>
            <a:off x="3203848" y="1598137"/>
            <a:ext cx="1368152" cy="50405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pt-BR" sz="1400" dirty="0" smtClean="0"/>
              <a:t>SOURCE</a:t>
            </a:r>
          </a:p>
          <a:p>
            <a:pPr algn="ctr"/>
            <a:r>
              <a:rPr lang="pt-BR" sz="1400" dirty="0" smtClean="0"/>
              <a:t>ADDRESS</a:t>
            </a:r>
            <a:endParaRPr lang="pt-BR" sz="1400" dirty="0"/>
          </a:p>
        </p:txBody>
      </p:sp>
      <p:sp>
        <p:nvSpPr>
          <p:cNvPr id="9" name="Retângulo 8"/>
          <p:cNvSpPr/>
          <p:nvPr/>
        </p:nvSpPr>
        <p:spPr>
          <a:xfrm>
            <a:off x="4572000" y="1598137"/>
            <a:ext cx="862088" cy="50405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pt-BR" sz="1400" dirty="0" smtClean="0"/>
              <a:t>AUX. SEC.</a:t>
            </a:r>
          </a:p>
          <a:p>
            <a:pPr algn="ctr"/>
            <a:r>
              <a:rPr lang="pt-BR" sz="1400" dirty="0" smtClean="0"/>
              <a:t>HEADER </a:t>
            </a:r>
            <a:endParaRPr lang="pt-BR" sz="1400" dirty="0"/>
          </a:p>
        </p:txBody>
      </p:sp>
      <p:sp>
        <p:nvSpPr>
          <p:cNvPr id="10" name="Retângulo 9"/>
          <p:cNvSpPr/>
          <p:nvPr/>
        </p:nvSpPr>
        <p:spPr>
          <a:xfrm>
            <a:off x="6260173" y="1598137"/>
            <a:ext cx="1696204" cy="50405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pt-BR" sz="1400" dirty="0" smtClean="0"/>
              <a:t>PAYLOAD</a:t>
            </a:r>
            <a:endParaRPr lang="pt-BR" sz="1400" dirty="0"/>
          </a:p>
        </p:txBody>
      </p:sp>
      <p:sp>
        <p:nvSpPr>
          <p:cNvPr id="11" name="Retângulo 10"/>
          <p:cNvSpPr/>
          <p:nvPr/>
        </p:nvSpPr>
        <p:spPr>
          <a:xfrm>
            <a:off x="8388424" y="1598137"/>
            <a:ext cx="432048" cy="50405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pt-BR" sz="1400" dirty="0" smtClean="0"/>
              <a:t>CRC</a:t>
            </a:r>
            <a:endParaRPr lang="pt-BR" sz="1400" dirty="0"/>
          </a:p>
        </p:txBody>
      </p:sp>
      <p:sp>
        <p:nvSpPr>
          <p:cNvPr id="13" name="CaixaDeTexto 12"/>
          <p:cNvSpPr txBox="1"/>
          <p:nvPr/>
        </p:nvSpPr>
        <p:spPr>
          <a:xfrm>
            <a:off x="467544" y="1268761"/>
            <a:ext cx="8352928" cy="257369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r>
              <a:rPr lang="pt-BR" sz="1200" dirty="0" smtClean="0"/>
              <a:t>        2B               1B                   0-10B                             </a:t>
            </a:r>
            <a:r>
              <a:rPr lang="pt-BR" sz="1200" dirty="0" err="1" smtClean="0"/>
              <a:t>0-10B</a:t>
            </a:r>
            <a:r>
              <a:rPr lang="pt-BR" sz="1200" dirty="0" smtClean="0"/>
              <a:t>                      0-14B                                                                                 0-16B     2B</a:t>
            </a:r>
            <a:endParaRPr lang="pt-BR" sz="1200" dirty="0"/>
          </a:p>
        </p:txBody>
      </p:sp>
      <p:sp>
        <p:nvSpPr>
          <p:cNvPr id="17" name="Retângulo 16"/>
          <p:cNvSpPr/>
          <p:nvPr/>
        </p:nvSpPr>
        <p:spPr>
          <a:xfrm>
            <a:off x="3204184" y="2852937"/>
            <a:ext cx="1005936" cy="50405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pt-BR" sz="1400" dirty="0" smtClean="0"/>
              <a:t>SECURITY</a:t>
            </a:r>
          </a:p>
          <a:p>
            <a:pPr algn="ctr"/>
            <a:r>
              <a:rPr lang="pt-BR" sz="1400" dirty="0" smtClean="0"/>
              <a:t>CTRL</a:t>
            </a:r>
            <a:endParaRPr lang="pt-BR" sz="1400" dirty="0"/>
          </a:p>
        </p:txBody>
      </p:sp>
      <p:sp>
        <p:nvSpPr>
          <p:cNvPr id="18" name="Retângulo 17"/>
          <p:cNvSpPr/>
          <p:nvPr/>
        </p:nvSpPr>
        <p:spPr>
          <a:xfrm>
            <a:off x="4210121" y="2852937"/>
            <a:ext cx="1113948" cy="50405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pt-BR" sz="1400" dirty="0" smtClean="0"/>
              <a:t>FRAME</a:t>
            </a:r>
          </a:p>
          <a:p>
            <a:pPr algn="ctr"/>
            <a:r>
              <a:rPr lang="pt-BR" sz="1400" dirty="0" smtClean="0"/>
              <a:t>COUNTER</a:t>
            </a:r>
            <a:endParaRPr lang="pt-BR" sz="1400" dirty="0"/>
          </a:p>
        </p:txBody>
      </p:sp>
      <p:sp>
        <p:nvSpPr>
          <p:cNvPr id="19" name="Retângulo 18"/>
          <p:cNvSpPr/>
          <p:nvPr/>
        </p:nvSpPr>
        <p:spPr>
          <a:xfrm>
            <a:off x="5324068" y="2852937"/>
            <a:ext cx="1872208" cy="50405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pt-BR" sz="1400" dirty="0" smtClean="0"/>
              <a:t>KEY</a:t>
            </a:r>
          </a:p>
          <a:p>
            <a:pPr algn="ctr"/>
            <a:r>
              <a:rPr lang="pt-BR" sz="1400" dirty="0" smtClean="0"/>
              <a:t>IDENTIFIER</a:t>
            </a:r>
            <a:endParaRPr lang="pt-BR" sz="1400" dirty="0"/>
          </a:p>
        </p:txBody>
      </p:sp>
      <p:cxnSp>
        <p:nvCxnSpPr>
          <p:cNvPr id="21" name="Conector reto 20"/>
          <p:cNvCxnSpPr/>
          <p:nvPr/>
        </p:nvCxnSpPr>
        <p:spPr>
          <a:xfrm flipH="1">
            <a:off x="3204184" y="2102194"/>
            <a:ext cx="1368152" cy="750743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ector reto 22"/>
          <p:cNvCxnSpPr/>
          <p:nvPr/>
        </p:nvCxnSpPr>
        <p:spPr>
          <a:xfrm>
            <a:off x="5434089" y="2102194"/>
            <a:ext cx="1762188" cy="750743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tângulo 27"/>
          <p:cNvSpPr/>
          <p:nvPr/>
        </p:nvSpPr>
        <p:spPr>
          <a:xfrm>
            <a:off x="2932456" y="4077073"/>
            <a:ext cx="1181083" cy="50405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pt-BR" sz="1400" dirty="0" smtClean="0"/>
              <a:t>SECURITY</a:t>
            </a:r>
          </a:p>
          <a:p>
            <a:pPr algn="ctr"/>
            <a:r>
              <a:rPr lang="pt-BR" sz="1400" dirty="0" smtClean="0"/>
              <a:t>LEVEL</a:t>
            </a:r>
            <a:endParaRPr lang="pt-BR" sz="1400" dirty="0"/>
          </a:p>
        </p:txBody>
      </p:sp>
      <p:sp>
        <p:nvSpPr>
          <p:cNvPr id="29" name="Retângulo 28"/>
          <p:cNvSpPr/>
          <p:nvPr/>
        </p:nvSpPr>
        <p:spPr>
          <a:xfrm>
            <a:off x="1690317" y="4077073"/>
            <a:ext cx="1242139" cy="50405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pt-BR" sz="1400" dirty="0" smtClean="0"/>
              <a:t>KEY IDENTIFIER MODE</a:t>
            </a:r>
            <a:endParaRPr lang="pt-BR" sz="1400" dirty="0"/>
          </a:p>
        </p:txBody>
      </p:sp>
      <p:sp>
        <p:nvSpPr>
          <p:cNvPr id="30" name="Retângulo 29"/>
          <p:cNvSpPr/>
          <p:nvPr/>
        </p:nvSpPr>
        <p:spPr>
          <a:xfrm>
            <a:off x="1251251" y="4077073"/>
            <a:ext cx="439068" cy="50405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pt-BR" sz="1400" dirty="0" smtClean="0"/>
              <a:t>FC</a:t>
            </a:r>
          </a:p>
          <a:p>
            <a:pPr algn="ctr"/>
            <a:r>
              <a:rPr lang="pt-BR" sz="1400" dirty="0" smtClean="0"/>
              <a:t>SUP.</a:t>
            </a:r>
          </a:p>
        </p:txBody>
      </p:sp>
      <p:sp>
        <p:nvSpPr>
          <p:cNvPr id="31" name="CaixaDeTexto 30"/>
          <p:cNvSpPr txBox="1"/>
          <p:nvPr/>
        </p:nvSpPr>
        <p:spPr>
          <a:xfrm>
            <a:off x="3204185" y="2595568"/>
            <a:ext cx="3992428" cy="257369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r>
              <a:rPr lang="pt-BR" sz="1200" dirty="0" smtClean="0"/>
              <a:t>           1B                          4B                                    0-9B</a:t>
            </a:r>
            <a:endParaRPr lang="pt-BR" sz="1200" dirty="0"/>
          </a:p>
        </p:txBody>
      </p:sp>
      <p:sp>
        <p:nvSpPr>
          <p:cNvPr id="32" name="CaixaDeTexto 31"/>
          <p:cNvSpPr txBox="1"/>
          <p:nvPr/>
        </p:nvSpPr>
        <p:spPr>
          <a:xfrm>
            <a:off x="597407" y="3819704"/>
            <a:ext cx="3516133" cy="257369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r>
              <a:rPr lang="pt-BR" sz="1200" dirty="0" smtClean="0"/>
              <a:t>b7    bit6     bit5              bits 3:4                     bits 0:2</a:t>
            </a:r>
            <a:endParaRPr lang="pt-BR" sz="1200" dirty="0"/>
          </a:p>
        </p:txBody>
      </p:sp>
      <p:sp>
        <p:nvSpPr>
          <p:cNvPr id="33" name="Retângulo 32"/>
          <p:cNvSpPr/>
          <p:nvPr/>
        </p:nvSpPr>
        <p:spPr>
          <a:xfrm>
            <a:off x="7167305" y="4077073"/>
            <a:ext cx="897083" cy="50405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pt-BR" sz="1400" dirty="0" smtClean="0"/>
              <a:t>KEY</a:t>
            </a:r>
          </a:p>
          <a:p>
            <a:pPr algn="ctr"/>
            <a:r>
              <a:rPr lang="pt-BR" sz="1400" dirty="0" smtClean="0"/>
              <a:t>INDEX</a:t>
            </a:r>
            <a:endParaRPr lang="pt-BR" sz="1400" dirty="0"/>
          </a:p>
        </p:txBody>
      </p:sp>
      <p:sp>
        <p:nvSpPr>
          <p:cNvPr id="34" name="Retângulo 33"/>
          <p:cNvSpPr/>
          <p:nvPr/>
        </p:nvSpPr>
        <p:spPr>
          <a:xfrm>
            <a:off x="5544108" y="4077073"/>
            <a:ext cx="1623197" cy="50405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pt-BR" sz="1400" dirty="0" smtClean="0"/>
              <a:t>KEY</a:t>
            </a:r>
          </a:p>
          <a:p>
            <a:pPr algn="ctr"/>
            <a:r>
              <a:rPr lang="pt-BR" sz="1400" dirty="0" smtClean="0"/>
              <a:t>SOURCE</a:t>
            </a:r>
            <a:endParaRPr lang="pt-BR" sz="1400" dirty="0"/>
          </a:p>
        </p:txBody>
      </p:sp>
      <p:sp>
        <p:nvSpPr>
          <p:cNvPr id="36" name="CaixaDeTexto 35"/>
          <p:cNvSpPr txBox="1"/>
          <p:nvPr/>
        </p:nvSpPr>
        <p:spPr>
          <a:xfrm>
            <a:off x="5544108" y="3819704"/>
            <a:ext cx="2520280" cy="257369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r>
              <a:rPr lang="pt-BR" sz="1200" dirty="0" smtClean="0"/>
              <a:t>                   0-8B                             1B</a:t>
            </a:r>
            <a:endParaRPr lang="pt-BR" sz="1200" dirty="0"/>
          </a:p>
        </p:txBody>
      </p:sp>
      <p:cxnSp>
        <p:nvCxnSpPr>
          <p:cNvPr id="47" name="Conector reto 46"/>
          <p:cNvCxnSpPr/>
          <p:nvPr/>
        </p:nvCxnSpPr>
        <p:spPr>
          <a:xfrm flipH="1">
            <a:off x="4113538" y="3356992"/>
            <a:ext cx="96583" cy="72008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ector reto 47"/>
          <p:cNvCxnSpPr/>
          <p:nvPr/>
        </p:nvCxnSpPr>
        <p:spPr>
          <a:xfrm>
            <a:off x="5324068" y="3356992"/>
            <a:ext cx="220040" cy="72008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onector reto 48"/>
          <p:cNvCxnSpPr/>
          <p:nvPr/>
        </p:nvCxnSpPr>
        <p:spPr>
          <a:xfrm>
            <a:off x="7196612" y="3356992"/>
            <a:ext cx="867776" cy="72008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Conector reto 61"/>
          <p:cNvCxnSpPr>
            <a:stCxn id="4" idx="2"/>
          </p:cNvCxnSpPr>
          <p:nvPr/>
        </p:nvCxnSpPr>
        <p:spPr>
          <a:xfrm>
            <a:off x="881591" y="2102194"/>
            <a:ext cx="0" cy="1038775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Conector de seta reta 63"/>
          <p:cNvCxnSpPr/>
          <p:nvPr/>
        </p:nvCxnSpPr>
        <p:spPr>
          <a:xfrm>
            <a:off x="881589" y="3140968"/>
            <a:ext cx="2322259" cy="0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CaixaDeTexto 65"/>
          <p:cNvSpPr txBox="1"/>
          <p:nvPr/>
        </p:nvSpPr>
        <p:spPr>
          <a:xfrm>
            <a:off x="1079612" y="2924945"/>
            <a:ext cx="1775653" cy="257369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r>
              <a:rPr lang="pt-BR" sz="1200" dirty="0" smtClean="0"/>
              <a:t>SECURITY ENABLE = 1</a:t>
            </a:r>
            <a:endParaRPr lang="pt-BR" sz="12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7770" y="4977447"/>
            <a:ext cx="2990295" cy="18359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4919730"/>
            <a:ext cx="3744416" cy="18936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" name="Retângulo 70"/>
          <p:cNvSpPr/>
          <p:nvPr/>
        </p:nvSpPr>
        <p:spPr>
          <a:xfrm>
            <a:off x="7956376" y="1598137"/>
            <a:ext cx="432048" cy="50405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pt-BR" sz="1400" dirty="0" smtClean="0"/>
              <a:t>MIC</a:t>
            </a:r>
            <a:endParaRPr lang="pt-BR" sz="1400" dirty="0"/>
          </a:p>
        </p:txBody>
      </p:sp>
      <p:sp>
        <p:nvSpPr>
          <p:cNvPr id="68" name="Título 6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IEEE 802.15.4e 2012 FRAME</a:t>
            </a:r>
            <a:endParaRPr lang="pt-BR" dirty="0"/>
          </a:p>
        </p:txBody>
      </p:sp>
      <p:sp>
        <p:nvSpPr>
          <p:cNvPr id="35" name="Retângulo 34"/>
          <p:cNvSpPr/>
          <p:nvPr/>
        </p:nvSpPr>
        <p:spPr>
          <a:xfrm>
            <a:off x="787045" y="4077073"/>
            <a:ext cx="464207" cy="50405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pt-BR" sz="1400" dirty="0" smtClean="0"/>
              <a:t>FC</a:t>
            </a:r>
          </a:p>
          <a:p>
            <a:pPr algn="ctr"/>
            <a:r>
              <a:rPr lang="pt-BR" sz="1400" dirty="0" smtClean="0"/>
              <a:t>SIZE</a:t>
            </a:r>
          </a:p>
        </p:txBody>
      </p:sp>
      <p:sp>
        <p:nvSpPr>
          <p:cNvPr id="37" name="Retângulo 36"/>
          <p:cNvSpPr/>
          <p:nvPr/>
        </p:nvSpPr>
        <p:spPr>
          <a:xfrm>
            <a:off x="597406" y="4077073"/>
            <a:ext cx="189639" cy="50405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pt-BR" sz="1400" dirty="0" smtClean="0"/>
              <a:t>-</a:t>
            </a:r>
          </a:p>
        </p:txBody>
      </p:sp>
      <p:sp>
        <p:nvSpPr>
          <p:cNvPr id="38" name="Retângulo 37"/>
          <p:cNvSpPr/>
          <p:nvPr/>
        </p:nvSpPr>
        <p:spPr>
          <a:xfrm>
            <a:off x="5434088" y="1598137"/>
            <a:ext cx="434056" cy="50405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pt-BR" sz="1400" dirty="0" smtClean="0"/>
              <a:t>IE</a:t>
            </a:r>
          </a:p>
          <a:p>
            <a:pPr algn="ctr"/>
            <a:r>
              <a:rPr lang="pt-BR" sz="1400" dirty="0" smtClean="0"/>
              <a:t>HDR</a:t>
            </a:r>
            <a:endParaRPr lang="pt-BR" sz="1400" dirty="0"/>
          </a:p>
        </p:txBody>
      </p:sp>
      <p:sp>
        <p:nvSpPr>
          <p:cNvPr id="39" name="Retângulo 38"/>
          <p:cNvSpPr/>
          <p:nvPr/>
        </p:nvSpPr>
        <p:spPr>
          <a:xfrm>
            <a:off x="5868145" y="1598137"/>
            <a:ext cx="392028" cy="50405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pt-BR" sz="1400" dirty="0" smtClean="0"/>
              <a:t>IE</a:t>
            </a:r>
          </a:p>
          <a:p>
            <a:pPr algn="ctr"/>
            <a:r>
              <a:rPr lang="pt-BR" sz="1400" dirty="0" smtClean="0"/>
              <a:t>PYL</a:t>
            </a:r>
            <a:endParaRPr lang="pt-BR" sz="1400" dirty="0"/>
          </a:p>
        </p:txBody>
      </p:sp>
      <p:sp>
        <p:nvSpPr>
          <p:cNvPr id="5" name="Retângulo 4"/>
          <p:cNvSpPr/>
          <p:nvPr/>
        </p:nvSpPr>
        <p:spPr>
          <a:xfrm>
            <a:off x="467544" y="1533795"/>
            <a:ext cx="5400600" cy="64343"/>
          </a:xfrm>
          <a:prstGeom prst="rect">
            <a:avLst/>
          </a:prstGeom>
          <a:ln w="31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1" name="Retângulo 40"/>
          <p:cNvSpPr/>
          <p:nvPr/>
        </p:nvSpPr>
        <p:spPr>
          <a:xfrm>
            <a:off x="5868144" y="1533793"/>
            <a:ext cx="2520280" cy="64344"/>
          </a:xfrm>
          <a:prstGeom prst="rect">
            <a:avLst/>
          </a:prstGeom>
          <a:solidFill>
            <a:schemeClr val="accent3"/>
          </a:solidFill>
          <a:ln w="3175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2" name="Retângulo 41"/>
          <p:cNvSpPr/>
          <p:nvPr/>
        </p:nvSpPr>
        <p:spPr>
          <a:xfrm>
            <a:off x="8388424" y="1533794"/>
            <a:ext cx="432048" cy="64344"/>
          </a:xfrm>
          <a:prstGeom prst="rect">
            <a:avLst/>
          </a:prstGeom>
          <a:solidFill>
            <a:schemeClr val="accent6"/>
          </a:solidFill>
          <a:ln w="317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pSp>
        <p:nvGrpSpPr>
          <p:cNvPr id="12" name="Grupo 11"/>
          <p:cNvGrpSpPr/>
          <p:nvPr/>
        </p:nvGrpSpPr>
        <p:grpSpPr>
          <a:xfrm>
            <a:off x="7596337" y="2276872"/>
            <a:ext cx="1230487" cy="557451"/>
            <a:chOff x="7734002" y="2420888"/>
            <a:chExt cx="1230486" cy="557451"/>
          </a:xfrm>
        </p:grpSpPr>
        <p:sp>
          <p:nvSpPr>
            <p:cNvPr id="43" name="Retângulo 42"/>
            <p:cNvSpPr/>
            <p:nvPr/>
          </p:nvSpPr>
          <p:spPr>
            <a:xfrm>
              <a:off x="7734002" y="2524873"/>
              <a:ext cx="275854" cy="64344"/>
            </a:xfrm>
            <a:prstGeom prst="rect">
              <a:avLst/>
            </a:prstGeom>
            <a:solidFill>
              <a:schemeClr val="accent1"/>
            </a:solidFill>
            <a:ln w="3175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44" name="Retângulo 43"/>
            <p:cNvSpPr/>
            <p:nvPr/>
          </p:nvSpPr>
          <p:spPr>
            <a:xfrm>
              <a:off x="7734002" y="2674520"/>
              <a:ext cx="275854" cy="64344"/>
            </a:xfrm>
            <a:prstGeom prst="rect">
              <a:avLst/>
            </a:prstGeom>
            <a:solidFill>
              <a:schemeClr val="accent3"/>
            </a:solidFill>
            <a:ln w="3175"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45" name="Retângulo 44"/>
            <p:cNvSpPr/>
            <p:nvPr/>
          </p:nvSpPr>
          <p:spPr>
            <a:xfrm>
              <a:off x="7734002" y="2824167"/>
              <a:ext cx="275854" cy="64344"/>
            </a:xfrm>
            <a:prstGeom prst="rect">
              <a:avLst/>
            </a:prstGeom>
            <a:solidFill>
              <a:schemeClr val="accent6"/>
            </a:solidFill>
            <a:ln w="3175"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50" name="CaixaDeTexto 49"/>
            <p:cNvSpPr txBox="1"/>
            <p:nvPr/>
          </p:nvSpPr>
          <p:spPr>
            <a:xfrm>
              <a:off x="8029205" y="2420888"/>
              <a:ext cx="935283" cy="557451"/>
            </a:xfrm>
            <a:prstGeom prst="rect">
              <a:avLst/>
            </a:prstGeom>
            <a:noFill/>
          </p:spPr>
          <p:txBody>
            <a:bodyPr wrap="square" lIns="36000" tIns="36000" rIns="36000" bIns="36000" rtlCol="0">
              <a:spAutoFit/>
            </a:bodyPr>
            <a:lstStyle/>
            <a:p>
              <a:r>
                <a:rPr lang="pt-BR" sz="1050" dirty="0" smtClean="0"/>
                <a:t>MAC HDR</a:t>
              </a:r>
            </a:p>
            <a:p>
              <a:r>
                <a:rPr lang="pt-BR" sz="1050" dirty="0" smtClean="0"/>
                <a:t>MAC PAYLOAD</a:t>
              </a:r>
            </a:p>
            <a:p>
              <a:r>
                <a:rPr lang="pt-BR" sz="1050" dirty="0" smtClean="0"/>
                <a:t>MAC FOOTER</a:t>
              </a:r>
              <a:endParaRPr lang="pt-BR" sz="1050" dirty="0"/>
            </a:p>
          </p:txBody>
        </p:sp>
      </p:grp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F0229-307D-410C-8EC8-965245D22342}" type="slidenum">
              <a:rPr lang="pt-BR" smtClean="0"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98377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7770" y="4977447"/>
            <a:ext cx="2990295" cy="18359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4919730"/>
            <a:ext cx="3744416" cy="18936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tângulo 2"/>
          <p:cNvSpPr/>
          <p:nvPr/>
        </p:nvSpPr>
        <p:spPr>
          <a:xfrm>
            <a:off x="2214404" y="5979760"/>
            <a:ext cx="2880320" cy="272792"/>
          </a:xfrm>
          <a:prstGeom prst="rect">
            <a:avLst/>
          </a:prstGeom>
          <a:solidFill>
            <a:srgbClr val="FFFF00">
              <a:alpha val="29000"/>
            </a:srgbClr>
          </a:solidFill>
          <a:ln>
            <a:solidFill>
              <a:srgbClr val="FFFF00">
                <a:alpha val="30000"/>
              </a:srgb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pSp>
        <p:nvGrpSpPr>
          <p:cNvPr id="16" name="Grupo 15"/>
          <p:cNvGrpSpPr/>
          <p:nvPr/>
        </p:nvGrpSpPr>
        <p:grpSpPr>
          <a:xfrm>
            <a:off x="6028771" y="3182314"/>
            <a:ext cx="1278143" cy="936105"/>
            <a:chOff x="7530873" y="2653915"/>
            <a:chExt cx="1278142" cy="936104"/>
          </a:xfrm>
        </p:grpSpPr>
        <p:sp>
          <p:nvSpPr>
            <p:cNvPr id="12" name="Chave dupla 11"/>
            <p:cNvSpPr/>
            <p:nvPr/>
          </p:nvSpPr>
          <p:spPr>
            <a:xfrm>
              <a:off x="7530873" y="2653915"/>
              <a:ext cx="1278142" cy="936104"/>
            </a:xfrm>
            <a:prstGeom prst="bracePair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38" name="CaixaDeTexto 37"/>
            <p:cNvSpPr txBox="1"/>
            <p:nvPr/>
          </p:nvSpPr>
          <p:spPr>
            <a:xfrm>
              <a:off x="7751002" y="2716283"/>
              <a:ext cx="929560" cy="811366"/>
            </a:xfrm>
            <a:prstGeom prst="rect">
              <a:avLst/>
            </a:prstGeom>
            <a:noFill/>
          </p:spPr>
          <p:txBody>
            <a:bodyPr wrap="square" lIns="36000" tIns="36000" rIns="36000" bIns="36000" rtlCol="0">
              <a:spAutoFit/>
            </a:bodyPr>
            <a:lstStyle/>
            <a:p>
              <a:r>
                <a:rPr lang="pt-BR" sz="1600" dirty="0" smtClean="0"/>
                <a:t>SECURITY COST IS </a:t>
              </a:r>
            </a:p>
            <a:p>
              <a:r>
                <a:rPr lang="pt-BR" sz="1600" dirty="0"/>
                <a:t>5</a:t>
              </a:r>
              <a:r>
                <a:rPr lang="pt-BR" sz="1600" dirty="0" smtClean="0"/>
                <a:t> BYTES</a:t>
              </a:r>
              <a:endParaRPr lang="pt-BR" sz="1600" dirty="0"/>
            </a:p>
          </p:txBody>
        </p:sp>
      </p:grpSp>
      <p:sp>
        <p:nvSpPr>
          <p:cNvPr id="14" name="Título 1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600" dirty="0" smtClean="0"/>
              <a:t>IEEE 802.15.4e 2012 FRAME (SEC. LEVEL 5)</a:t>
            </a:r>
            <a:endParaRPr lang="pt-BR" sz="3600" dirty="0"/>
          </a:p>
        </p:txBody>
      </p:sp>
      <p:sp>
        <p:nvSpPr>
          <p:cNvPr id="87" name="Retângulo 86"/>
          <p:cNvSpPr/>
          <p:nvPr/>
        </p:nvSpPr>
        <p:spPr>
          <a:xfrm>
            <a:off x="3204184" y="2852937"/>
            <a:ext cx="1005936" cy="50405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pt-BR" sz="1400" dirty="0" smtClean="0"/>
              <a:t>SECURITY</a:t>
            </a:r>
          </a:p>
          <a:p>
            <a:pPr algn="ctr"/>
            <a:r>
              <a:rPr lang="pt-BR" sz="1400" dirty="0" smtClean="0"/>
              <a:t>CTRL</a:t>
            </a:r>
            <a:endParaRPr lang="pt-BR" sz="1400" dirty="0"/>
          </a:p>
        </p:txBody>
      </p:sp>
      <p:cxnSp>
        <p:nvCxnSpPr>
          <p:cNvPr id="90" name="Conector reto 89"/>
          <p:cNvCxnSpPr/>
          <p:nvPr/>
        </p:nvCxnSpPr>
        <p:spPr>
          <a:xfrm flipH="1">
            <a:off x="3204184" y="2102194"/>
            <a:ext cx="1368152" cy="750743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Conector reto 90"/>
          <p:cNvCxnSpPr/>
          <p:nvPr/>
        </p:nvCxnSpPr>
        <p:spPr>
          <a:xfrm flipH="1">
            <a:off x="4210120" y="2102194"/>
            <a:ext cx="1297984" cy="750743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CaixaDeTexto 94"/>
          <p:cNvSpPr txBox="1"/>
          <p:nvPr/>
        </p:nvSpPr>
        <p:spPr>
          <a:xfrm>
            <a:off x="3204184" y="2595568"/>
            <a:ext cx="1005936" cy="257369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r>
              <a:rPr lang="pt-BR" sz="1200" dirty="0" smtClean="0"/>
              <a:t>           1B</a:t>
            </a:r>
            <a:endParaRPr lang="pt-BR" sz="1200" dirty="0"/>
          </a:p>
        </p:txBody>
      </p:sp>
      <p:cxnSp>
        <p:nvCxnSpPr>
          <p:cNvPr id="101" name="Conector reto 100"/>
          <p:cNvCxnSpPr/>
          <p:nvPr/>
        </p:nvCxnSpPr>
        <p:spPr>
          <a:xfrm flipH="1">
            <a:off x="4113538" y="3356992"/>
            <a:ext cx="96583" cy="72008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Conector reto 103"/>
          <p:cNvCxnSpPr/>
          <p:nvPr/>
        </p:nvCxnSpPr>
        <p:spPr>
          <a:xfrm>
            <a:off x="881591" y="2102194"/>
            <a:ext cx="0" cy="1038775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Conector de seta reta 104"/>
          <p:cNvCxnSpPr/>
          <p:nvPr/>
        </p:nvCxnSpPr>
        <p:spPr>
          <a:xfrm>
            <a:off x="881589" y="3140968"/>
            <a:ext cx="2322259" cy="0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CaixaDeTexto 105"/>
          <p:cNvSpPr txBox="1"/>
          <p:nvPr/>
        </p:nvSpPr>
        <p:spPr>
          <a:xfrm>
            <a:off x="1079612" y="2924945"/>
            <a:ext cx="1775653" cy="257369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r>
              <a:rPr lang="pt-BR" sz="1200" dirty="0" smtClean="0"/>
              <a:t>SECURITY ENABLE = 1</a:t>
            </a:r>
            <a:endParaRPr lang="pt-BR" sz="1200" dirty="0"/>
          </a:p>
        </p:txBody>
      </p:sp>
      <p:sp>
        <p:nvSpPr>
          <p:cNvPr id="35" name="Retângulo 34"/>
          <p:cNvSpPr/>
          <p:nvPr/>
        </p:nvSpPr>
        <p:spPr>
          <a:xfrm>
            <a:off x="5284460" y="5437604"/>
            <a:ext cx="3672408" cy="421329"/>
          </a:xfrm>
          <a:prstGeom prst="rect">
            <a:avLst/>
          </a:prstGeom>
          <a:solidFill>
            <a:srgbClr val="FFFF00">
              <a:alpha val="29000"/>
            </a:srgbClr>
          </a:solidFill>
          <a:ln>
            <a:solidFill>
              <a:srgbClr val="FFFF00">
                <a:alpha val="30000"/>
              </a:srgb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33" name="Conector reto 32"/>
          <p:cNvCxnSpPr/>
          <p:nvPr/>
        </p:nvCxnSpPr>
        <p:spPr>
          <a:xfrm flipH="1">
            <a:off x="597405" y="3356992"/>
            <a:ext cx="2606443" cy="72008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tângulo 33"/>
          <p:cNvSpPr/>
          <p:nvPr/>
        </p:nvSpPr>
        <p:spPr>
          <a:xfrm>
            <a:off x="2932456" y="4077073"/>
            <a:ext cx="1181083" cy="50405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pt-BR" sz="1400" dirty="0" smtClean="0"/>
              <a:t>SECURITY</a:t>
            </a:r>
          </a:p>
          <a:p>
            <a:pPr algn="ctr"/>
            <a:r>
              <a:rPr lang="pt-BR" sz="1400" dirty="0" smtClean="0"/>
              <a:t>LEVEL</a:t>
            </a:r>
            <a:endParaRPr lang="pt-BR" sz="1400" dirty="0"/>
          </a:p>
        </p:txBody>
      </p:sp>
      <p:sp>
        <p:nvSpPr>
          <p:cNvPr id="36" name="Retângulo 35"/>
          <p:cNvSpPr/>
          <p:nvPr/>
        </p:nvSpPr>
        <p:spPr>
          <a:xfrm>
            <a:off x="1690317" y="4077073"/>
            <a:ext cx="1242139" cy="50405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pt-BR" sz="1400" dirty="0" smtClean="0"/>
              <a:t>KEY IDENTIFIER MODE</a:t>
            </a:r>
            <a:endParaRPr lang="pt-BR" sz="1400" dirty="0"/>
          </a:p>
        </p:txBody>
      </p:sp>
      <p:sp>
        <p:nvSpPr>
          <p:cNvPr id="37" name="Retângulo 36"/>
          <p:cNvSpPr/>
          <p:nvPr/>
        </p:nvSpPr>
        <p:spPr>
          <a:xfrm>
            <a:off x="1251251" y="4077073"/>
            <a:ext cx="439068" cy="50405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pt-BR" sz="1400" dirty="0" smtClean="0"/>
              <a:t>FC</a:t>
            </a:r>
          </a:p>
          <a:p>
            <a:pPr algn="ctr"/>
            <a:r>
              <a:rPr lang="pt-BR" sz="1400" dirty="0" smtClean="0"/>
              <a:t>SUP.</a:t>
            </a:r>
          </a:p>
        </p:txBody>
      </p:sp>
      <p:sp>
        <p:nvSpPr>
          <p:cNvPr id="39" name="CaixaDeTexto 38"/>
          <p:cNvSpPr txBox="1"/>
          <p:nvPr/>
        </p:nvSpPr>
        <p:spPr>
          <a:xfrm>
            <a:off x="395537" y="3819704"/>
            <a:ext cx="3718003" cy="257369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r>
              <a:rPr lang="pt-BR" sz="1200" dirty="0" smtClean="0"/>
              <a:t>   bit7    bit6     bit5              bits 3:4                     bits 0:2</a:t>
            </a:r>
            <a:endParaRPr lang="pt-BR" sz="1200" dirty="0"/>
          </a:p>
        </p:txBody>
      </p:sp>
      <p:sp>
        <p:nvSpPr>
          <p:cNvPr id="40" name="Retângulo 39"/>
          <p:cNvSpPr/>
          <p:nvPr/>
        </p:nvSpPr>
        <p:spPr>
          <a:xfrm>
            <a:off x="787045" y="4077073"/>
            <a:ext cx="464207" cy="50405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pt-BR" sz="1400" dirty="0" smtClean="0"/>
              <a:t>FC</a:t>
            </a:r>
          </a:p>
          <a:p>
            <a:pPr algn="ctr"/>
            <a:r>
              <a:rPr lang="pt-BR" sz="1400" dirty="0" smtClean="0"/>
              <a:t>SIZE</a:t>
            </a:r>
          </a:p>
        </p:txBody>
      </p:sp>
      <p:sp>
        <p:nvSpPr>
          <p:cNvPr id="41" name="Retângulo 40"/>
          <p:cNvSpPr/>
          <p:nvPr/>
        </p:nvSpPr>
        <p:spPr>
          <a:xfrm>
            <a:off x="597406" y="4077073"/>
            <a:ext cx="189639" cy="50405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pt-BR" sz="1400" dirty="0" smtClean="0"/>
              <a:t>-</a:t>
            </a:r>
          </a:p>
        </p:txBody>
      </p:sp>
      <p:sp>
        <p:nvSpPr>
          <p:cNvPr id="2" name="Fluxograma: Conector 1"/>
          <p:cNvSpPr/>
          <p:nvPr/>
        </p:nvSpPr>
        <p:spPr>
          <a:xfrm>
            <a:off x="875131" y="4938745"/>
            <a:ext cx="288032" cy="288032"/>
          </a:xfrm>
          <a:prstGeom prst="flowChartConnector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1</a:t>
            </a:r>
            <a:endParaRPr lang="pt-BR" dirty="0"/>
          </a:p>
        </p:txBody>
      </p:sp>
      <p:sp>
        <p:nvSpPr>
          <p:cNvPr id="42" name="Fluxograma: Conector 41"/>
          <p:cNvSpPr/>
          <p:nvPr/>
        </p:nvSpPr>
        <p:spPr>
          <a:xfrm>
            <a:off x="1326768" y="4938745"/>
            <a:ext cx="288032" cy="288032"/>
          </a:xfrm>
          <a:prstGeom prst="flowChartConnector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1</a:t>
            </a:r>
            <a:endParaRPr lang="pt-BR" dirty="0"/>
          </a:p>
        </p:txBody>
      </p:sp>
      <p:cxnSp>
        <p:nvCxnSpPr>
          <p:cNvPr id="5" name="Conector de seta reta 4"/>
          <p:cNvCxnSpPr>
            <a:stCxn id="40" idx="2"/>
            <a:endCxn id="2" idx="0"/>
          </p:cNvCxnSpPr>
          <p:nvPr/>
        </p:nvCxnSpPr>
        <p:spPr>
          <a:xfrm>
            <a:off x="1019147" y="4581129"/>
            <a:ext cx="0" cy="35761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7" name="Conector de seta reta 6"/>
          <p:cNvCxnSpPr>
            <a:stCxn id="37" idx="2"/>
            <a:endCxn id="42" idx="0"/>
          </p:cNvCxnSpPr>
          <p:nvPr/>
        </p:nvCxnSpPr>
        <p:spPr>
          <a:xfrm>
            <a:off x="1470784" y="4581129"/>
            <a:ext cx="0" cy="35761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46" name="CaixaDeTexto 45"/>
          <p:cNvSpPr txBox="1"/>
          <p:nvPr/>
        </p:nvSpPr>
        <p:spPr>
          <a:xfrm>
            <a:off x="539552" y="5322580"/>
            <a:ext cx="1480528" cy="1180699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r>
              <a:rPr lang="pt-BR" sz="1200" dirty="0" smtClean="0"/>
              <a:t>Frame </a:t>
            </a:r>
            <a:r>
              <a:rPr lang="pt-BR" sz="1200" dirty="0" err="1" smtClean="0"/>
              <a:t>counter</a:t>
            </a:r>
            <a:r>
              <a:rPr lang="pt-BR" sz="1200" dirty="0" smtClean="0"/>
              <a:t> </a:t>
            </a:r>
            <a:r>
              <a:rPr lang="pt-BR" sz="1200" dirty="0" err="1" smtClean="0"/>
              <a:t>with</a:t>
            </a:r>
            <a:r>
              <a:rPr lang="pt-BR" sz="1200" dirty="0" smtClean="0"/>
              <a:t> 5 bytes </a:t>
            </a:r>
            <a:r>
              <a:rPr lang="pt-BR" sz="1200" dirty="0" err="1" smtClean="0"/>
              <a:t>and</a:t>
            </a:r>
            <a:r>
              <a:rPr lang="pt-BR" sz="1200" dirty="0" smtClean="0"/>
              <a:t> </a:t>
            </a:r>
            <a:r>
              <a:rPr lang="pt-BR" sz="1200" dirty="0" err="1" smtClean="0"/>
              <a:t>suppressed</a:t>
            </a:r>
            <a:r>
              <a:rPr lang="pt-BR" sz="1200" dirty="0" smtClean="0"/>
              <a:t>.</a:t>
            </a:r>
          </a:p>
          <a:p>
            <a:r>
              <a:rPr lang="pt-BR" sz="1200" dirty="0" smtClean="0"/>
              <a:t>ASN </a:t>
            </a:r>
            <a:r>
              <a:rPr lang="pt-BR" sz="1200" dirty="0" err="1" smtClean="0"/>
              <a:t>is</a:t>
            </a:r>
            <a:r>
              <a:rPr lang="pt-BR" sz="1200" dirty="0" smtClean="0"/>
              <a:t> </a:t>
            </a:r>
            <a:r>
              <a:rPr lang="pt-BR" sz="1200" dirty="0" err="1" smtClean="0"/>
              <a:t>used</a:t>
            </a:r>
            <a:r>
              <a:rPr lang="pt-BR" sz="1200" dirty="0" smtClean="0"/>
              <a:t> as </a:t>
            </a:r>
            <a:r>
              <a:rPr lang="pt-BR" sz="1200" dirty="0" err="1" smtClean="0"/>
              <a:t>counter</a:t>
            </a:r>
            <a:r>
              <a:rPr lang="pt-BR" sz="1200" dirty="0" smtClean="0"/>
              <a:t>, </a:t>
            </a:r>
            <a:r>
              <a:rPr lang="pt-BR" sz="1200" dirty="0" err="1" smtClean="0"/>
              <a:t>from</a:t>
            </a:r>
            <a:r>
              <a:rPr lang="pt-BR" sz="1200" dirty="0" smtClean="0"/>
              <a:t> </a:t>
            </a:r>
            <a:r>
              <a:rPr lang="pt-BR" sz="1200" dirty="0" err="1" smtClean="0"/>
              <a:t>Information</a:t>
            </a:r>
            <a:r>
              <a:rPr lang="pt-BR" sz="1200" dirty="0" smtClean="0"/>
              <a:t> </a:t>
            </a:r>
            <a:r>
              <a:rPr lang="pt-BR" sz="1200" dirty="0" err="1" smtClean="0"/>
              <a:t>Elements</a:t>
            </a:r>
            <a:r>
              <a:rPr lang="pt-BR" sz="1200" dirty="0" smtClean="0"/>
              <a:t> (IE)</a:t>
            </a:r>
            <a:endParaRPr lang="pt-BR" sz="1200" dirty="0"/>
          </a:p>
        </p:txBody>
      </p:sp>
      <p:sp>
        <p:nvSpPr>
          <p:cNvPr id="55" name="Retângulo 54"/>
          <p:cNvSpPr/>
          <p:nvPr/>
        </p:nvSpPr>
        <p:spPr>
          <a:xfrm>
            <a:off x="467545" y="1598137"/>
            <a:ext cx="828092" cy="50405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pt-BR" sz="1400" dirty="0" smtClean="0"/>
              <a:t>FRAME</a:t>
            </a:r>
          </a:p>
          <a:p>
            <a:pPr algn="ctr"/>
            <a:r>
              <a:rPr lang="pt-BR" sz="1400" dirty="0" smtClean="0"/>
              <a:t>CTRL</a:t>
            </a:r>
            <a:endParaRPr lang="pt-BR" sz="1400" dirty="0"/>
          </a:p>
        </p:txBody>
      </p:sp>
      <p:sp>
        <p:nvSpPr>
          <p:cNvPr id="56" name="Retângulo 55"/>
          <p:cNvSpPr/>
          <p:nvPr/>
        </p:nvSpPr>
        <p:spPr>
          <a:xfrm>
            <a:off x="1295637" y="1598137"/>
            <a:ext cx="540060" cy="50405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pt-BR" sz="1400" dirty="0" smtClean="0"/>
              <a:t>SEQ</a:t>
            </a:r>
          </a:p>
          <a:p>
            <a:pPr algn="ctr"/>
            <a:r>
              <a:rPr lang="pt-BR" sz="1400" dirty="0" smtClean="0"/>
              <a:t>NUM</a:t>
            </a:r>
            <a:endParaRPr lang="pt-BR" sz="1400" dirty="0"/>
          </a:p>
        </p:txBody>
      </p:sp>
      <p:sp>
        <p:nvSpPr>
          <p:cNvPr id="57" name="Retângulo 56"/>
          <p:cNvSpPr/>
          <p:nvPr/>
        </p:nvSpPr>
        <p:spPr>
          <a:xfrm>
            <a:off x="1835696" y="1598137"/>
            <a:ext cx="1368152" cy="50405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pt-BR" sz="1400" dirty="0" smtClean="0"/>
              <a:t>DESTINATION</a:t>
            </a:r>
          </a:p>
          <a:p>
            <a:pPr algn="ctr"/>
            <a:r>
              <a:rPr lang="pt-BR" sz="1400" dirty="0" smtClean="0"/>
              <a:t>ADDRESS</a:t>
            </a:r>
            <a:endParaRPr lang="pt-BR" sz="1400" dirty="0"/>
          </a:p>
        </p:txBody>
      </p:sp>
      <p:sp>
        <p:nvSpPr>
          <p:cNvPr id="58" name="Retângulo 57"/>
          <p:cNvSpPr/>
          <p:nvPr/>
        </p:nvSpPr>
        <p:spPr>
          <a:xfrm>
            <a:off x="3203848" y="1598137"/>
            <a:ext cx="1368152" cy="50405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pt-BR" sz="1400" dirty="0" smtClean="0"/>
              <a:t>SOURCE</a:t>
            </a:r>
          </a:p>
          <a:p>
            <a:pPr algn="ctr"/>
            <a:r>
              <a:rPr lang="pt-BR" sz="1400" dirty="0" smtClean="0"/>
              <a:t>ADDRESS</a:t>
            </a:r>
            <a:endParaRPr lang="pt-BR" sz="1400" dirty="0"/>
          </a:p>
        </p:txBody>
      </p:sp>
      <p:sp>
        <p:nvSpPr>
          <p:cNvPr id="59" name="Retângulo 58"/>
          <p:cNvSpPr/>
          <p:nvPr/>
        </p:nvSpPr>
        <p:spPr>
          <a:xfrm>
            <a:off x="4572000" y="1598137"/>
            <a:ext cx="862088" cy="50405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pt-BR" sz="1400" dirty="0" smtClean="0"/>
              <a:t>AUX. SEC.</a:t>
            </a:r>
          </a:p>
          <a:p>
            <a:pPr algn="ctr"/>
            <a:r>
              <a:rPr lang="pt-BR" sz="1400" dirty="0" smtClean="0"/>
              <a:t>HEADER </a:t>
            </a:r>
            <a:endParaRPr lang="pt-BR" sz="1400" dirty="0"/>
          </a:p>
        </p:txBody>
      </p:sp>
      <p:sp>
        <p:nvSpPr>
          <p:cNvPr id="60" name="Retângulo 59"/>
          <p:cNvSpPr/>
          <p:nvPr/>
        </p:nvSpPr>
        <p:spPr>
          <a:xfrm>
            <a:off x="6260173" y="1598137"/>
            <a:ext cx="1696204" cy="50405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pt-BR" sz="1400" dirty="0" smtClean="0"/>
              <a:t>PAYLOAD</a:t>
            </a:r>
            <a:endParaRPr lang="pt-BR" sz="1400" dirty="0"/>
          </a:p>
        </p:txBody>
      </p:sp>
      <p:sp>
        <p:nvSpPr>
          <p:cNvPr id="61" name="Retângulo 60"/>
          <p:cNvSpPr/>
          <p:nvPr/>
        </p:nvSpPr>
        <p:spPr>
          <a:xfrm>
            <a:off x="8388424" y="1598137"/>
            <a:ext cx="432048" cy="50405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pt-BR" sz="1400" dirty="0" smtClean="0"/>
              <a:t>CRC</a:t>
            </a:r>
            <a:endParaRPr lang="pt-BR" sz="1400" dirty="0"/>
          </a:p>
        </p:txBody>
      </p:sp>
      <p:sp>
        <p:nvSpPr>
          <p:cNvPr id="62" name="CaixaDeTexto 61"/>
          <p:cNvSpPr txBox="1"/>
          <p:nvPr/>
        </p:nvSpPr>
        <p:spPr>
          <a:xfrm>
            <a:off x="467544" y="1268761"/>
            <a:ext cx="8352928" cy="257369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r>
              <a:rPr lang="pt-BR" sz="1200" dirty="0" smtClean="0"/>
              <a:t>        2B               1B                   0-10B                             </a:t>
            </a:r>
            <a:r>
              <a:rPr lang="pt-BR" sz="1200" dirty="0" err="1" smtClean="0"/>
              <a:t>0-10B</a:t>
            </a:r>
            <a:r>
              <a:rPr lang="pt-BR" sz="1200" dirty="0" smtClean="0"/>
              <a:t>                      0-14B                                                                                 0-16B     2B</a:t>
            </a:r>
            <a:endParaRPr lang="pt-BR" sz="1200" dirty="0"/>
          </a:p>
        </p:txBody>
      </p:sp>
      <p:sp>
        <p:nvSpPr>
          <p:cNvPr id="63" name="Retângulo 62"/>
          <p:cNvSpPr/>
          <p:nvPr/>
        </p:nvSpPr>
        <p:spPr>
          <a:xfrm>
            <a:off x="7956376" y="1598137"/>
            <a:ext cx="432048" cy="50405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pt-BR" sz="1400" dirty="0" smtClean="0"/>
              <a:t>MIC</a:t>
            </a:r>
            <a:endParaRPr lang="pt-BR" sz="1400" dirty="0"/>
          </a:p>
        </p:txBody>
      </p:sp>
      <p:sp>
        <p:nvSpPr>
          <p:cNvPr id="64" name="Retângulo 63"/>
          <p:cNvSpPr/>
          <p:nvPr/>
        </p:nvSpPr>
        <p:spPr>
          <a:xfrm>
            <a:off x="5434088" y="1598137"/>
            <a:ext cx="434056" cy="50405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pt-BR" sz="1400" dirty="0" smtClean="0"/>
              <a:t>IE</a:t>
            </a:r>
          </a:p>
          <a:p>
            <a:pPr algn="ctr"/>
            <a:r>
              <a:rPr lang="pt-BR" sz="1400" dirty="0" smtClean="0"/>
              <a:t>HDR</a:t>
            </a:r>
            <a:endParaRPr lang="pt-BR" sz="1400" dirty="0"/>
          </a:p>
        </p:txBody>
      </p:sp>
      <p:sp>
        <p:nvSpPr>
          <p:cNvPr id="65" name="Retângulo 64"/>
          <p:cNvSpPr/>
          <p:nvPr/>
        </p:nvSpPr>
        <p:spPr>
          <a:xfrm>
            <a:off x="5868145" y="1598137"/>
            <a:ext cx="392028" cy="50405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pt-BR" sz="1400" dirty="0" smtClean="0"/>
              <a:t>IE</a:t>
            </a:r>
          </a:p>
          <a:p>
            <a:pPr algn="ctr"/>
            <a:r>
              <a:rPr lang="pt-BR" sz="1400" dirty="0" smtClean="0"/>
              <a:t>PYL</a:t>
            </a:r>
            <a:endParaRPr lang="pt-BR" sz="1400" dirty="0"/>
          </a:p>
        </p:txBody>
      </p:sp>
      <p:sp>
        <p:nvSpPr>
          <p:cNvPr id="66" name="Retângulo 65"/>
          <p:cNvSpPr/>
          <p:nvPr/>
        </p:nvSpPr>
        <p:spPr>
          <a:xfrm>
            <a:off x="467544" y="1533795"/>
            <a:ext cx="5400600" cy="64343"/>
          </a:xfrm>
          <a:prstGeom prst="rect">
            <a:avLst/>
          </a:prstGeom>
          <a:ln w="31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7" name="Retângulo 66"/>
          <p:cNvSpPr/>
          <p:nvPr/>
        </p:nvSpPr>
        <p:spPr>
          <a:xfrm>
            <a:off x="5868144" y="1533793"/>
            <a:ext cx="2520280" cy="64344"/>
          </a:xfrm>
          <a:prstGeom prst="rect">
            <a:avLst/>
          </a:prstGeom>
          <a:solidFill>
            <a:schemeClr val="accent3"/>
          </a:solidFill>
          <a:ln w="3175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8" name="Retângulo 67"/>
          <p:cNvSpPr/>
          <p:nvPr/>
        </p:nvSpPr>
        <p:spPr>
          <a:xfrm>
            <a:off x="8388424" y="1533794"/>
            <a:ext cx="432048" cy="64344"/>
          </a:xfrm>
          <a:prstGeom prst="rect">
            <a:avLst/>
          </a:prstGeom>
          <a:solidFill>
            <a:schemeClr val="accent6"/>
          </a:solidFill>
          <a:ln w="317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pSp>
        <p:nvGrpSpPr>
          <p:cNvPr id="69" name="Grupo 68"/>
          <p:cNvGrpSpPr/>
          <p:nvPr/>
        </p:nvGrpSpPr>
        <p:grpSpPr>
          <a:xfrm>
            <a:off x="7596337" y="2276872"/>
            <a:ext cx="1230487" cy="557451"/>
            <a:chOff x="7734002" y="2420888"/>
            <a:chExt cx="1230486" cy="557451"/>
          </a:xfrm>
        </p:grpSpPr>
        <p:sp>
          <p:nvSpPr>
            <p:cNvPr id="70" name="Retângulo 69"/>
            <p:cNvSpPr/>
            <p:nvPr/>
          </p:nvSpPr>
          <p:spPr>
            <a:xfrm>
              <a:off x="7734002" y="2524873"/>
              <a:ext cx="275854" cy="64344"/>
            </a:xfrm>
            <a:prstGeom prst="rect">
              <a:avLst/>
            </a:prstGeom>
            <a:solidFill>
              <a:schemeClr val="accent1"/>
            </a:solidFill>
            <a:ln w="3175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71" name="Retângulo 70"/>
            <p:cNvSpPr/>
            <p:nvPr/>
          </p:nvSpPr>
          <p:spPr>
            <a:xfrm>
              <a:off x="7734002" y="2674520"/>
              <a:ext cx="275854" cy="64344"/>
            </a:xfrm>
            <a:prstGeom prst="rect">
              <a:avLst/>
            </a:prstGeom>
            <a:solidFill>
              <a:schemeClr val="accent3"/>
            </a:solidFill>
            <a:ln w="3175"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72" name="Retângulo 71"/>
            <p:cNvSpPr/>
            <p:nvPr/>
          </p:nvSpPr>
          <p:spPr>
            <a:xfrm>
              <a:off x="7734002" y="2824167"/>
              <a:ext cx="275854" cy="64344"/>
            </a:xfrm>
            <a:prstGeom prst="rect">
              <a:avLst/>
            </a:prstGeom>
            <a:solidFill>
              <a:schemeClr val="accent6"/>
            </a:solidFill>
            <a:ln w="3175"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73" name="CaixaDeTexto 72"/>
            <p:cNvSpPr txBox="1"/>
            <p:nvPr/>
          </p:nvSpPr>
          <p:spPr>
            <a:xfrm>
              <a:off x="8029205" y="2420888"/>
              <a:ext cx="935283" cy="557451"/>
            </a:xfrm>
            <a:prstGeom prst="rect">
              <a:avLst/>
            </a:prstGeom>
            <a:noFill/>
          </p:spPr>
          <p:txBody>
            <a:bodyPr wrap="square" lIns="36000" tIns="36000" rIns="36000" bIns="36000" rtlCol="0">
              <a:spAutoFit/>
            </a:bodyPr>
            <a:lstStyle/>
            <a:p>
              <a:r>
                <a:rPr lang="pt-BR" sz="1050" dirty="0" smtClean="0"/>
                <a:t>MAC HDR</a:t>
              </a:r>
            </a:p>
            <a:p>
              <a:r>
                <a:rPr lang="pt-BR" sz="1050" dirty="0" smtClean="0"/>
                <a:t>MAC PAYLOAD</a:t>
              </a:r>
            </a:p>
            <a:p>
              <a:r>
                <a:rPr lang="pt-BR" sz="1050" dirty="0" smtClean="0"/>
                <a:t>MAC FOOTER</a:t>
              </a:r>
              <a:endParaRPr lang="pt-BR" sz="1050" dirty="0"/>
            </a:p>
          </p:txBody>
        </p:sp>
      </p:grp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F0229-307D-410C-8EC8-965245D22342}" type="slidenum">
              <a:rPr lang="pt-BR" smtClean="0"/>
              <a:t>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9764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AUTHENTICATION (TX/DATA)</a:t>
            </a:r>
            <a:endParaRPr lang="pt-BR" dirty="0"/>
          </a:p>
        </p:txBody>
      </p:sp>
      <p:sp>
        <p:nvSpPr>
          <p:cNvPr id="52" name="Retângulo 51"/>
          <p:cNvSpPr/>
          <p:nvPr/>
        </p:nvSpPr>
        <p:spPr>
          <a:xfrm>
            <a:off x="3231193" y="2907399"/>
            <a:ext cx="1066873" cy="25202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pt-BR" sz="1400" dirty="0" smtClean="0"/>
              <a:t>HDR</a:t>
            </a:r>
            <a:endParaRPr lang="pt-BR" sz="1400" dirty="0"/>
          </a:p>
        </p:txBody>
      </p:sp>
      <p:sp>
        <p:nvSpPr>
          <p:cNvPr id="53" name="Retângulo 52"/>
          <p:cNvSpPr/>
          <p:nvPr/>
        </p:nvSpPr>
        <p:spPr>
          <a:xfrm>
            <a:off x="5288466" y="2907399"/>
            <a:ext cx="2124236" cy="25202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pt-BR" sz="1400" dirty="0" smtClean="0"/>
              <a:t>PAYLOAD</a:t>
            </a:r>
            <a:endParaRPr lang="pt-BR" sz="1400" dirty="0"/>
          </a:p>
        </p:txBody>
      </p:sp>
      <p:sp>
        <p:nvSpPr>
          <p:cNvPr id="54" name="Retângulo 53"/>
          <p:cNvSpPr/>
          <p:nvPr/>
        </p:nvSpPr>
        <p:spPr>
          <a:xfrm>
            <a:off x="2727425" y="1869651"/>
            <a:ext cx="935955" cy="25202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pt-BR" sz="1400" dirty="0" smtClean="0"/>
              <a:t>HDR</a:t>
            </a:r>
            <a:endParaRPr lang="pt-BR" sz="1400" dirty="0"/>
          </a:p>
        </p:txBody>
      </p:sp>
      <p:sp>
        <p:nvSpPr>
          <p:cNvPr id="55" name="Retângulo 54"/>
          <p:cNvSpPr/>
          <p:nvPr/>
        </p:nvSpPr>
        <p:spPr>
          <a:xfrm>
            <a:off x="1899278" y="1869651"/>
            <a:ext cx="828092" cy="252028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pt-BR" sz="1400" dirty="0" smtClean="0"/>
              <a:t>LEN(a)</a:t>
            </a:r>
            <a:endParaRPr lang="pt-BR" sz="1400" dirty="0"/>
          </a:p>
        </p:txBody>
      </p:sp>
      <p:sp>
        <p:nvSpPr>
          <p:cNvPr id="56" name="CaixaDeTexto 55"/>
          <p:cNvSpPr txBox="1"/>
          <p:nvPr/>
        </p:nvSpPr>
        <p:spPr>
          <a:xfrm>
            <a:off x="1825545" y="1676740"/>
            <a:ext cx="3069396" cy="257369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r>
              <a:rPr lang="pt-BR" sz="1200" dirty="0" smtClean="0"/>
              <a:t>          2B                     </a:t>
            </a:r>
            <a:endParaRPr lang="pt-BR" sz="1200" dirty="0"/>
          </a:p>
        </p:txBody>
      </p:sp>
      <p:sp>
        <p:nvSpPr>
          <p:cNvPr id="57" name="Retângulo 56"/>
          <p:cNvSpPr/>
          <p:nvPr/>
        </p:nvSpPr>
        <p:spPr>
          <a:xfrm>
            <a:off x="4408808" y="1869651"/>
            <a:ext cx="1126931" cy="25202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pt-BR" sz="1400" dirty="0" smtClean="0"/>
              <a:t>PADDING</a:t>
            </a:r>
            <a:endParaRPr lang="pt-BR" sz="1400" dirty="0"/>
          </a:p>
        </p:txBody>
      </p:sp>
      <p:sp>
        <p:nvSpPr>
          <p:cNvPr id="58" name="Chave esquerda 57"/>
          <p:cNvSpPr/>
          <p:nvPr/>
        </p:nvSpPr>
        <p:spPr>
          <a:xfrm rot="5400000" flipV="1">
            <a:off x="3616843" y="-79908"/>
            <a:ext cx="201335" cy="363646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0" name="CaixaDeTexto 59"/>
          <p:cNvSpPr txBox="1"/>
          <p:nvPr/>
        </p:nvSpPr>
        <p:spPr>
          <a:xfrm>
            <a:off x="2896029" y="1396256"/>
            <a:ext cx="1534699" cy="257369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r>
              <a:rPr lang="pt-BR" sz="1200" dirty="0" smtClean="0"/>
              <a:t>Must </a:t>
            </a:r>
            <a:r>
              <a:rPr lang="pt-BR" sz="1200" dirty="0" err="1" smtClean="0"/>
              <a:t>be</a:t>
            </a:r>
            <a:r>
              <a:rPr lang="pt-BR" sz="1200" dirty="0" smtClean="0"/>
              <a:t> </a:t>
            </a:r>
            <a:r>
              <a:rPr lang="pt-BR" sz="1200" dirty="0" err="1" smtClean="0"/>
              <a:t>divisible</a:t>
            </a:r>
            <a:r>
              <a:rPr lang="pt-BR" sz="1200" dirty="0" smtClean="0"/>
              <a:t> </a:t>
            </a:r>
            <a:r>
              <a:rPr lang="pt-BR" sz="1200" dirty="0" err="1" smtClean="0"/>
              <a:t>by</a:t>
            </a:r>
            <a:r>
              <a:rPr lang="pt-BR" sz="1200" dirty="0" smtClean="0"/>
              <a:t> 16</a:t>
            </a:r>
            <a:endParaRPr lang="pt-BR" sz="1200" dirty="0"/>
          </a:p>
        </p:txBody>
      </p:sp>
      <p:sp>
        <p:nvSpPr>
          <p:cNvPr id="61" name="Retângulo 60"/>
          <p:cNvSpPr/>
          <p:nvPr/>
        </p:nvSpPr>
        <p:spPr>
          <a:xfrm>
            <a:off x="5850386" y="1869651"/>
            <a:ext cx="2124236" cy="25202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pt-BR" sz="1400" dirty="0" smtClean="0"/>
              <a:t>PAYLOAD</a:t>
            </a:r>
            <a:endParaRPr lang="pt-BR" sz="1400" dirty="0"/>
          </a:p>
        </p:txBody>
      </p:sp>
      <p:sp>
        <p:nvSpPr>
          <p:cNvPr id="62" name="Retângulo 61"/>
          <p:cNvSpPr/>
          <p:nvPr/>
        </p:nvSpPr>
        <p:spPr>
          <a:xfrm>
            <a:off x="7974622" y="1869651"/>
            <a:ext cx="917857" cy="25202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pt-BR" sz="1400" dirty="0" smtClean="0"/>
              <a:t>PADDING</a:t>
            </a:r>
            <a:endParaRPr lang="pt-BR" sz="1400" dirty="0"/>
          </a:p>
        </p:txBody>
      </p:sp>
      <p:sp>
        <p:nvSpPr>
          <p:cNvPr id="63" name="CaixaDeTexto 62"/>
          <p:cNvSpPr txBox="1"/>
          <p:nvPr/>
        </p:nvSpPr>
        <p:spPr>
          <a:xfrm>
            <a:off x="5839480" y="1612280"/>
            <a:ext cx="3042093" cy="257369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r>
              <a:rPr lang="pt-BR" sz="1200" dirty="0" smtClean="0"/>
              <a:t>                         </a:t>
            </a:r>
            <a:endParaRPr lang="pt-BR" sz="1200" dirty="0"/>
          </a:p>
        </p:txBody>
      </p:sp>
      <p:sp>
        <p:nvSpPr>
          <p:cNvPr id="64" name="Chave esquerda 63"/>
          <p:cNvSpPr/>
          <p:nvPr/>
        </p:nvSpPr>
        <p:spPr>
          <a:xfrm rot="5400000" flipV="1">
            <a:off x="7270767" y="217274"/>
            <a:ext cx="201333" cy="3042095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5" name="CaixaDeTexto 64"/>
          <p:cNvSpPr txBox="1"/>
          <p:nvPr/>
        </p:nvSpPr>
        <p:spPr>
          <a:xfrm>
            <a:off x="6630069" y="1396256"/>
            <a:ext cx="1534699" cy="257369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r>
              <a:rPr lang="pt-BR" sz="1200" dirty="0" smtClean="0"/>
              <a:t>Must </a:t>
            </a:r>
            <a:r>
              <a:rPr lang="pt-BR" sz="1200" dirty="0" err="1" smtClean="0"/>
              <a:t>be</a:t>
            </a:r>
            <a:r>
              <a:rPr lang="pt-BR" sz="1200" dirty="0" smtClean="0"/>
              <a:t> </a:t>
            </a:r>
            <a:r>
              <a:rPr lang="pt-BR" sz="1200" dirty="0" err="1" smtClean="0"/>
              <a:t>divisible</a:t>
            </a:r>
            <a:r>
              <a:rPr lang="pt-BR" sz="1200" dirty="0" smtClean="0"/>
              <a:t> </a:t>
            </a:r>
            <a:r>
              <a:rPr lang="pt-BR" sz="1200" dirty="0" err="1" smtClean="0"/>
              <a:t>by</a:t>
            </a:r>
            <a:r>
              <a:rPr lang="pt-BR" sz="1200" dirty="0" smtClean="0"/>
              <a:t> 16</a:t>
            </a:r>
            <a:endParaRPr lang="pt-BR" sz="1200" dirty="0"/>
          </a:p>
        </p:txBody>
      </p:sp>
      <p:sp>
        <p:nvSpPr>
          <p:cNvPr id="66" name="CaixaDeTexto 65"/>
          <p:cNvSpPr txBox="1"/>
          <p:nvPr/>
        </p:nvSpPr>
        <p:spPr>
          <a:xfrm>
            <a:off x="5611917" y="1805424"/>
            <a:ext cx="247435" cy="380480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r>
              <a:rPr lang="pt-BR" sz="2000" dirty="0"/>
              <a:t>+</a:t>
            </a:r>
            <a:endParaRPr lang="pt-BR" sz="1200" dirty="0"/>
          </a:p>
        </p:txBody>
      </p:sp>
      <p:sp>
        <p:nvSpPr>
          <p:cNvPr id="67" name="CaixaDeTexto 66"/>
          <p:cNvSpPr txBox="1"/>
          <p:nvPr/>
        </p:nvSpPr>
        <p:spPr>
          <a:xfrm>
            <a:off x="467242" y="1854496"/>
            <a:ext cx="1180065" cy="318924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r>
              <a:rPr lang="pt-BR" sz="1600" b="1" dirty="0" smtClean="0"/>
              <a:t>AUTH DATA</a:t>
            </a:r>
            <a:endParaRPr lang="pt-BR" sz="1050" b="1" dirty="0"/>
          </a:p>
        </p:txBody>
      </p:sp>
      <p:sp>
        <p:nvSpPr>
          <p:cNvPr id="68" name="CaixaDeTexto 67"/>
          <p:cNvSpPr txBox="1"/>
          <p:nvPr/>
        </p:nvSpPr>
        <p:spPr>
          <a:xfrm>
            <a:off x="1575297" y="1823718"/>
            <a:ext cx="247435" cy="380480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r>
              <a:rPr lang="pt-BR" sz="2000" dirty="0" smtClean="0"/>
              <a:t>=</a:t>
            </a:r>
            <a:endParaRPr lang="pt-BR" sz="1200" dirty="0"/>
          </a:p>
        </p:txBody>
      </p:sp>
      <p:sp>
        <p:nvSpPr>
          <p:cNvPr id="69" name="CaixaDeTexto 68"/>
          <p:cNvSpPr txBox="1"/>
          <p:nvPr/>
        </p:nvSpPr>
        <p:spPr>
          <a:xfrm>
            <a:off x="7205218" y="6545751"/>
            <a:ext cx="1859388" cy="257369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r>
              <a:rPr lang="pt-BR" sz="1200" dirty="0" smtClean="0"/>
              <a:t>IEEE 802.15.4 2011 - B4.1.1</a:t>
            </a:r>
            <a:endParaRPr lang="pt-BR" sz="1200" dirty="0"/>
          </a:p>
        </p:txBody>
      </p:sp>
      <p:sp>
        <p:nvSpPr>
          <p:cNvPr id="70" name="Retângulo 69"/>
          <p:cNvSpPr/>
          <p:nvPr/>
        </p:nvSpPr>
        <p:spPr>
          <a:xfrm>
            <a:off x="4298066" y="2907399"/>
            <a:ext cx="990399" cy="25202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pt-BR" sz="1400" dirty="0" smtClean="0"/>
              <a:t>SEC HDR</a:t>
            </a:r>
            <a:endParaRPr lang="pt-BR" sz="1400" dirty="0"/>
          </a:p>
        </p:txBody>
      </p:sp>
      <p:sp>
        <p:nvSpPr>
          <p:cNvPr id="71" name="Retângulo 70"/>
          <p:cNvSpPr/>
          <p:nvPr/>
        </p:nvSpPr>
        <p:spPr>
          <a:xfrm>
            <a:off x="3667935" y="1869648"/>
            <a:ext cx="740872" cy="25202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pt-BR" sz="1400" dirty="0" smtClean="0"/>
              <a:t>SEC HDR</a:t>
            </a:r>
            <a:endParaRPr lang="pt-BR" sz="1400" dirty="0"/>
          </a:p>
        </p:txBody>
      </p:sp>
      <p:sp>
        <p:nvSpPr>
          <p:cNvPr id="72" name="Chave esquerda 71"/>
          <p:cNvSpPr/>
          <p:nvPr/>
        </p:nvSpPr>
        <p:spPr>
          <a:xfrm rot="5400000">
            <a:off x="4169818" y="1716748"/>
            <a:ext cx="180023" cy="2057272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3" name="Chave esquerda 72"/>
          <p:cNvSpPr/>
          <p:nvPr/>
        </p:nvSpPr>
        <p:spPr>
          <a:xfrm rot="5400000">
            <a:off x="6261105" y="1682737"/>
            <a:ext cx="165713" cy="2110988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4" name="CaixaDeTexto 73"/>
          <p:cNvSpPr txBox="1"/>
          <p:nvPr/>
        </p:nvSpPr>
        <p:spPr>
          <a:xfrm>
            <a:off x="4355977" y="2410192"/>
            <a:ext cx="276655" cy="380480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pt-BR" sz="2000" b="1" dirty="0" smtClean="0"/>
              <a:t>a</a:t>
            </a:r>
            <a:endParaRPr lang="pt-BR" sz="1200" b="1" dirty="0"/>
          </a:p>
        </p:txBody>
      </p:sp>
      <p:sp>
        <p:nvSpPr>
          <p:cNvPr id="75" name="CaixaDeTexto 74"/>
          <p:cNvSpPr txBox="1"/>
          <p:nvPr/>
        </p:nvSpPr>
        <p:spPr>
          <a:xfrm>
            <a:off x="5967786" y="2404367"/>
            <a:ext cx="276655" cy="349702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pt-BR" b="1" dirty="0" smtClean="0"/>
              <a:t>m</a:t>
            </a:r>
            <a:endParaRPr lang="pt-BR" b="1" dirty="0"/>
          </a:p>
        </p:txBody>
      </p:sp>
      <p:sp>
        <p:nvSpPr>
          <p:cNvPr id="89" name="CaixaDeTexto 88"/>
          <p:cNvSpPr txBox="1"/>
          <p:nvPr/>
        </p:nvSpPr>
        <p:spPr>
          <a:xfrm>
            <a:off x="4095579" y="5212680"/>
            <a:ext cx="2991205" cy="880617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r>
              <a:rPr lang="pt-BR" sz="105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L’= L-1 = 1     (</a:t>
            </a:r>
            <a:r>
              <a:rPr lang="pt-BR" sz="105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length</a:t>
            </a:r>
            <a:r>
              <a:rPr lang="pt-BR" sz="105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105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field</a:t>
            </a:r>
            <a:r>
              <a:rPr lang="pt-BR" sz="105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105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size</a:t>
            </a:r>
            <a:r>
              <a:rPr lang="pt-BR" sz="105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pt-BR" sz="105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M’= (M-2)/2 = 1 (MIC </a:t>
            </a:r>
            <a:r>
              <a:rPr lang="pt-BR" sz="105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size</a:t>
            </a:r>
            <a:r>
              <a:rPr lang="pt-BR" sz="105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pt-BR" sz="105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 = 1           (</a:t>
            </a:r>
            <a:r>
              <a:rPr lang="pt-BR" sz="105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Auth</a:t>
            </a:r>
            <a:r>
              <a:rPr lang="pt-BR" sz="105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in use)</a:t>
            </a:r>
          </a:p>
          <a:p>
            <a:endParaRPr lang="pt-BR" sz="105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t-BR" sz="105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Flags</a:t>
            </a:r>
            <a:r>
              <a:rPr lang="pt-BR" sz="105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0x49 </a:t>
            </a:r>
            <a:r>
              <a:rPr lang="pt-BR" sz="105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for </a:t>
            </a:r>
            <a:r>
              <a:rPr lang="pt-BR" sz="105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security</a:t>
            </a:r>
            <a:r>
              <a:rPr lang="pt-BR" sz="105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105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mode</a:t>
            </a:r>
            <a:r>
              <a:rPr lang="pt-BR" sz="105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5</a:t>
            </a:r>
            <a:endParaRPr lang="pt-BR" sz="105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91" name="Retângulo 90"/>
          <p:cNvSpPr/>
          <p:nvPr/>
        </p:nvSpPr>
        <p:spPr>
          <a:xfrm>
            <a:off x="2727481" y="4677114"/>
            <a:ext cx="1782199" cy="25202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pt-BR" sz="1400" dirty="0" smtClean="0"/>
              <a:t>NONCE</a:t>
            </a:r>
            <a:endParaRPr lang="pt-BR" sz="1400" dirty="0"/>
          </a:p>
        </p:txBody>
      </p:sp>
      <p:sp>
        <p:nvSpPr>
          <p:cNvPr id="94" name="Retângulo 93"/>
          <p:cNvSpPr/>
          <p:nvPr/>
        </p:nvSpPr>
        <p:spPr>
          <a:xfrm>
            <a:off x="1899334" y="4677114"/>
            <a:ext cx="828092" cy="25202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pt-BR" sz="1400" dirty="0" smtClean="0"/>
              <a:t>FLAGS</a:t>
            </a:r>
            <a:endParaRPr lang="pt-BR" sz="1400" dirty="0"/>
          </a:p>
        </p:txBody>
      </p:sp>
      <p:sp>
        <p:nvSpPr>
          <p:cNvPr id="100" name="CaixaDeTexto 99"/>
          <p:cNvSpPr txBox="1"/>
          <p:nvPr/>
        </p:nvSpPr>
        <p:spPr>
          <a:xfrm>
            <a:off x="1899333" y="4419745"/>
            <a:ext cx="3537203" cy="257369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r>
              <a:rPr lang="pt-BR" sz="1200" dirty="0" smtClean="0"/>
              <a:t>     1B                                  13B                                     2B</a:t>
            </a:r>
            <a:endParaRPr lang="pt-BR" sz="1200" dirty="0"/>
          </a:p>
        </p:txBody>
      </p:sp>
      <p:sp>
        <p:nvSpPr>
          <p:cNvPr id="101" name="Retângulo 100"/>
          <p:cNvSpPr/>
          <p:nvPr/>
        </p:nvSpPr>
        <p:spPr>
          <a:xfrm>
            <a:off x="4509680" y="4677114"/>
            <a:ext cx="917857" cy="25202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pt-BR" sz="1400" dirty="0" smtClean="0"/>
              <a:t>LEN(m)</a:t>
            </a:r>
            <a:endParaRPr lang="pt-BR" sz="1400" dirty="0"/>
          </a:p>
        </p:txBody>
      </p:sp>
      <p:sp>
        <p:nvSpPr>
          <p:cNvPr id="102" name="CaixaDeTexto 101"/>
          <p:cNvSpPr txBox="1"/>
          <p:nvPr/>
        </p:nvSpPr>
        <p:spPr>
          <a:xfrm>
            <a:off x="467545" y="4677732"/>
            <a:ext cx="1462244" cy="565146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r>
              <a:rPr lang="pt-BR" sz="1600" b="1" dirty="0" smtClean="0"/>
              <a:t>INIT. VECTOR</a:t>
            </a:r>
          </a:p>
          <a:p>
            <a:r>
              <a:rPr lang="pt-BR" sz="1600" b="1" dirty="0" smtClean="0"/>
              <a:t>(B</a:t>
            </a:r>
            <a:r>
              <a:rPr lang="pt-BR" sz="1600" b="1" baseline="-25000" dirty="0" smtClean="0"/>
              <a:t>0</a:t>
            </a:r>
            <a:r>
              <a:rPr lang="pt-BR" sz="1600" b="1" dirty="0" smtClean="0"/>
              <a:t>)</a:t>
            </a:r>
            <a:endParaRPr lang="pt-BR" sz="1050" b="1" dirty="0"/>
          </a:p>
        </p:txBody>
      </p:sp>
      <p:sp>
        <p:nvSpPr>
          <p:cNvPr id="103" name="CaixaDeTexto 102"/>
          <p:cNvSpPr txBox="1"/>
          <p:nvPr/>
        </p:nvSpPr>
        <p:spPr>
          <a:xfrm>
            <a:off x="1660269" y="4631181"/>
            <a:ext cx="247435" cy="380480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r>
              <a:rPr lang="pt-BR" sz="2000" dirty="0" smtClean="0"/>
              <a:t>=</a:t>
            </a:r>
            <a:endParaRPr lang="pt-BR" sz="1200" dirty="0"/>
          </a:p>
        </p:txBody>
      </p:sp>
      <p:sp>
        <p:nvSpPr>
          <p:cNvPr id="104" name="Retângulo 103"/>
          <p:cNvSpPr/>
          <p:nvPr/>
        </p:nvSpPr>
        <p:spPr>
          <a:xfrm>
            <a:off x="2362343" y="5428704"/>
            <a:ext cx="724716" cy="252028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pt-BR" sz="1400" dirty="0" smtClean="0"/>
              <a:t>M’</a:t>
            </a:r>
            <a:endParaRPr lang="pt-BR" sz="1400" dirty="0"/>
          </a:p>
        </p:txBody>
      </p:sp>
      <p:sp>
        <p:nvSpPr>
          <p:cNvPr id="105" name="Retângulo 104"/>
          <p:cNvSpPr/>
          <p:nvPr/>
        </p:nvSpPr>
        <p:spPr>
          <a:xfrm>
            <a:off x="3087060" y="5428704"/>
            <a:ext cx="546369" cy="252028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pt-BR" sz="1400" dirty="0" smtClean="0"/>
              <a:t>L’</a:t>
            </a:r>
            <a:endParaRPr lang="pt-BR" sz="1400" dirty="0"/>
          </a:p>
        </p:txBody>
      </p:sp>
      <p:sp>
        <p:nvSpPr>
          <p:cNvPr id="106" name="Retângulo 105"/>
          <p:cNvSpPr/>
          <p:nvPr/>
        </p:nvSpPr>
        <p:spPr>
          <a:xfrm>
            <a:off x="2001438" y="5428704"/>
            <a:ext cx="370929" cy="252028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pt-BR" sz="1400" dirty="0"/>
              <a:t>A</a:t>
            </a:r>
          </a:p>
        </p:txBody>
      </p:sp>
      <p:sp>
        <p:nvSpPr>
          <p:cNvPr id="107" name="Retângulo 106"/>
          <p:cNvSpPr/>
          <p:nvPr/>
        </p:nvSpPr>
        <p:spPr>
          <a:xfrm>
            <a:off x="1630204" y="5428704"/>
            <a:ext cx="377295" cy="252028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pt-BR" sz="1400" dirty="0" smtClean="0"/>
              <a:t>-</a:t>
            </a:r>
            <a:endParaRPr lang="pt-BR" sz="1400" dirty="0"/>
          </a:p>
        </p:txBody>
      </p:sp>
      <p:sp>
        <p:nvSpPr>
          <p:cNvPr id="108" name="CaixaDeTexto 107"/>
          <p:cNvSpPr txBox="1"/>
          <p:nvPr/>
        </p:nvSpPr>
        <p:spPr>
          <a:xfrm>
            <a:off x="1613999" y="5686579"/>
            <a:ext cx="2002435" cy="257369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r>
              <a:rPr lang="pt-BR" sz="1200" dirty="0" smtClean="0"/>
              <a:t> bit7    bit6      bits5:3      bits0:2</a:t>
            </a:r>
            <a:endParaRPr lang="pt-BR" sz="1200" dirty="0"/>
          </a:p>
        </p:txBody>
      </p:sp>
      <p:sp>
        <p:nvSpPr>
          <p:cNvPr id="109" name="Retângulo 108"/>
          <p:cNvSpPr/>
          <p:nvPr/>
        </p:nvSpPr>
        <p:spPr>
          <a:xfrm>
            <a:off x="1593939" y="3880532"/>
            <a:ext cx="1595435" cy="25202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pt-BR" sz="1400" dirty="0" smtClean="0"/>
              <a:t>SOURCE ADDRESS</a:t>
            </a:r>
            <a:endParaRPr lang="pt-BR" sz="1400" dirty="0"/>
          </a:p>
        </p:txBody>
      </p:sp>
      <p:sp>
        <p:nvSpPr>
          <p:cNvPr id="110" name="Retângulo 109"/>
          <p:cNvSpPr/>
          <p:nvPr/>
        </p:nvSpPr>
        <p:spPr>
          <a:xfrm>
            <a:off x="3189374" y="3880532"/>
            <a:ext cx="2401807" cy="25202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pt-BR" sz="1400" dirty="0" smtClean="0"/>
              <a:t>FRAME COUNTER (ASN)</a:t>
            </a:r>
            <a:endParaRPr lang="pt-BR" sz="1400" dirty="0"/>
          </a:p>
        </p:txBody>
      </p:sp>
      <p:sp>
        <p:nvSpPr>
          <p:cNvPr id="111" name="CaixaDeTexto 110"/>
          <p:cNvSpPr txBox="1"/>
          <p:nvPr/>
        </p:nvSpPr>
        <p:spPr>
          <a:xfrm>
            <a:off x="1597948" y="3628018"/>
            <a:ext cx="4008797" cy="257369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r>
              <a:rPr lang="pt-BR" sz="1200" dirty="0" smtClean="0"/>
              <a:t>               8B                                                      5B</a:t>
            </a:r>
            <a:endParaRPr lang="pt-BR" sz="1200" dirty="0"/>
          </a:p>
        </p:txBody>
      </p:sp>
      <p:cxnSp>
        <p:nvCxnSpPr>
          <p:cNvPr id="112" name="Conector de seta reta 111"/>
          <p:cNvCxnSpPr>
            <a:stCxn id="52" idx="2"/>
            <a:endCxn id="109" idx="0"/>
          </p:cNvCxnSpPr>
          <p:nvPr/>
        </p:nvCxnSpPr>
        <p:spPr>
          <a:xfrm flipH="1">
            <a:off x="2391656" y="3159427"/>
            <a:ext cx="1372973" cy="721104"/>
          </a:xfrm>
          <a:prstGeom prst="straightConnector1">
            <a:avLst/>
          </a:prstGeom>
          <a:ln w="190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Conector de seta reta 112"/>
          <p:cNvCxnSpPr>
            <a:stCxn id="73" idx="1"/>
          </p:cNvCxnSpPr>
          <p:nvPr/>
        </p:nvCxnSpPr>
        <p:spPr>
          <a:xfrm flipV="1">
            <a:off x="6343960" y="2204198"/>
            <a:ext cx="568544" cy="451176"/>
          </a:xfrm>
          <a:prstGeom prst="straightConnector1">
            <a:avLst/>
          </a:prstGeom>
          <a:ln w="190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Conector de seta reta 113"/>
          <p:cNvCxnSpPr>
            <a:stCxn id="72" idx="1"/>
          </p:cNvCxnSpPr>
          <p:nvPr/>
        </p:nvCxnSpPr>
        <p:spPr>
          <a:xfrm flipH="1" flipV="1">
            <a:off x="3807545" y="2185905"/>
            <a:ext cx="452283" cy="469468"/>
          </a:xfrm>
          <a:prstGeom prst="straightConnector1">
            <a:avLst/>
          </a:prstGeom>
          <a:ln w="190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Conector reto 114"/>
          <p:cNvCxnSpPr/>
          <p:nvPr/>
        </p:nvCxnSpPr>
        <p:spPr>
          <a:xfrm>
            <a:off x="1613997" y="4132559"/>
            <a:ext cx="1113483" cy="544554"/>
          </a:xfrm>
          <a:prstGeom prst="line">
            <a:avLst/>
          </a:prstGeom>
          <a:ln w="127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Conector reto 116"/>
          <p:cNvCxnSpPr/>
          <p:nvPr/>
        </p:nvCxnSpPr>
        <p:spPr>
          <a:xfrm flipH="1">
            <a:off x="4527006" y="4132559"/>
            <a:ext cx="1079740" cy="544554"/>
          </a:xfrm>
          <a:prstGeom prst="line">
            <a:avLst/>
          </a:prstGeom>
          <a:ln w="127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Conector reto 117"/>
          <p:cNvCxnSpPr/>
          <p:nvPr/>
        </p:nvCxnSpPr>
        <p:spPr>
          <a:xfrm flipH="1">
            <a:off x="1630204" y="4950106"/>
            <a:ext cx="269131" cy="478598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9" name="Conector reto 118"/>
          <p:cNvCxnSpPr/>
          <p:nvPr/>
        </p:nvCxnSpPr>
        <p:spPr>
          <a:xfrm>
            <a:off x="2727481" y="4950106"/>
            <a:ext cx="905947" cy="478598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1" name="Seta para a direita 120"/>
          <p:cNvSpPr/>
          <p:nvPr/>
        </p:nvSpPr>
        <p:spPr>
          <a:xfrm>
            <a:off x="279155" y="1961686"/>
            <a:ext cx="144016" cy="1260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2" name="Seta para a direita 121"/>
          <p:cNvSpPr/>
          <p:nvPr/>
        </p:nvSpPr>
        <p:spPr>
          <a:xfrm>
            <a:off x="279155" y="4783054"/>
            <a:ext cx="144016" cy="1260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6" name="CaixaDeTexto 125"/>
          <p:cNvSpPr txBox="1"/>
          <p:nvPr/>
        </p:nvSpPr>
        <p:spPr>
          <a:xfrm>
            <a:off x="1907705" y="2901706"/>
            <a:ext cx="1223847" cy="257369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pt-BR" sz="1200" dirty="0" smtClean="0"/>
              <a:t>ORIGINAL FRAME:</a:t>
            </a:r>
            <a:endParaRPr lang="pt-BR" sz="1200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F0229-307D-410C-8EC8-965245D22342}" type="slidenum">
              <a:rPr lang="pt-BR" smtClean="0"/>
              <a:t>5</a:t>
            </a:fld>
            <a:endParaRPr lang="pt-BR"/>
          </a:p>
        </p:txBody>
      </p:sp>
      <p:sp>
        <p:nvSpPr>
          <p:cNvPr id="59" name="CaixaDeTexto 58"/>
          <p:cNvSpPr txBox="1"/>
          <p:nvPr/>
        </p:nvSpPr>
        <p:spPr>
          <a:xfrm>
            <a:off x="5823650" y="3785528"/>
            <a:ext cx="1947687" cy="442035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r>
              <a:rPr lang="pt-BR" sz="1200" dirty="0" smtClean="0"/>
              <a:t>ASN (</a:t>
            </a:r>
            <a:r>
              <a:rPr lang="pt-BR" sz="1200" dirty="0" err="1" smtClean="0"/>
              <a:t>Absolute</a:t>
            </a:r>
            <a:r>
              <a:rPr lang="pt-BR" sz="1200" dirty="0" smtClean="0"/>
              <a:t> Slot </a:t>
            </a:r>
            <a:r>
              <a:rPr lang="pt-BR" sz="1200" dirty="0" err="1" smtClean="0"/>
              <a:t>Number</a:t>
            </a:r>
            <a:r>
              <a:rPr lang="pt-BR" sz="1200" dirty="0" smtClean="0"/>
              <a:t>), </a:t>
            </a:r>
            <a:r>
              <a:rPr lang="pt-BR" sz="1200" dirty="0" err="1" smtClean="0"/>
              <a:t>is</a:t>
            </a:r>
            <a:r>
              <a:rPr lang="pt-BR" sz="1200" dirty="0" smtClean="0"/>
              <a:t> </a:t>
            </a:r>
            <a:r>
              <a:rPr lang="pt-BR" sz="1200" dirty="0" err="1" smtClean="0"/>
              <a:t>updated</a:t>
            </a:r>
            <a:r>
              <a:rPr lang="pt-BR" sz="1200" dirty="0" smtClean="0"/>
              <a:t> </a:t>
            </a:r>
            <a:r>
              <a:rPr lang="pt-BR" sz="1200" dirty="0" err="1" smtClean="0"/>
              <a:t>at</a:t>
            </a:r>
            <a:r>
              <a:rPr lang="pt-BR" sz="1200" dirty="0" smtClean="0"/>
              <a:t> </a:t>
            </a:r>
            <a:r>
              <a:rPr lang="pt-BR" sz="1200" dirty="0" err="1" smtClean="0"/>
              <a:t>each</a:t>
            </a:r>
            <a:r>
              <a:rPr lang="pt-BR" sz="1200" dirty="0" smtClean="0"/>
              <a:t> 15ms</a:t>
            </a:r>
            <a:endParaRPr lang="pt-BR" sz="1200" dirty="0"/>
          </a:p>
        </p:txBody>
      </p:sp>
    </p:spTree>
    <p:extLst>
      <p:ext uri="{BB962C8B-B14F-4D97-AF65-F5344CB8AC3E}">
        <p14:creationId xmlns:p14="http://schemas.microsoft.com/office/powerpoint/2010/main" val="467944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AUTHENTICATION (TX/DATA)</a:t>
            </a:r>
            <a:endParaRPr lang="pt-BR" dirty="0"/>
          </a:p>
        </p:txBody>
      </p:sp>
      <p:sp>
        <p:nvSpPr>
          <p:cNvPr id="4" name="Retângulo 3"/>
          <p:cNvSpPr/>
          <p:nvPr/>
        </p:nvSpPr>
        <p:spPr>
          <a:xfrm>
            <a:off x="650032" y="3083751"/>
            <a:ext cx="1113656" cy="25202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pt-BR" sz="1400" dirty="0" smtClean="0"/>
              <a:t>X</a:t>
            </a:r>
            <a:r>
              <a:rPr lang="pt-BR" sz="1400" baseline="-25000" dirty="0" smtClean="0"/>
              <a:t>0 </a:t>
            </a:r>
            <a:r>
              <a:rPr lang="pt-BR" sz="1400" dirty="0" smtClean="0"/>
              <a:t>= 0</a:t>
            </a:r>
            <a:r>
              <a:rPr lang="pt-BR" sz="1400" baseline="30000" dirty="0" smtClean="0"/>
              <a:t>128</a:t>
            </a:r>
            <a:endParaRPr lang="pt-BR" sz="1400" dirty="0"/>
          </a:p>
        </p:txBody>
      </p:sp>
      <p:sp>
        <p:nvSpPr>
          <p:cNvPr id="5" name="Retângulo 4"/>
          <p:cNvSpPr/>
          <p:nvPr/>
        </p:nvSpPr>
        <p:spPr>
          <a:xfrm>
            <a:off x="1586136" y="2615699"/>
            <a:ext cx="1113656" cy="25202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pt-BR" sz="1400" dirty="0" smtClean="0"/>
              <a:t>B</a:t>
            </a:r>
            <a:r>
              <a:rPr lang="pt-BR" sz="1400" baseline="-25000" dirty="0" smtClean="0"/>
              <a:t>0</a:t>
            </a:r>
            <a:endParaRPr lang="pt-BR" sz="1400" dirty="0"/>
          </a:p>
        </p:txBody>
      </p:sp>
      <p:sp>
        <p:nvSpPr>
          <p:cNvPr id="6" name="Retângulo 5"/>
          <p:cNvSpPr/>
          <p:nvPr/>
        </p:nvSpPr>
        <p:spPr>
          <a:xfrm>
            <a:off x="650032" y="4379895"/>
            <a:ext cx="1113656" cy="25202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pt-BR" sz="1400" dirty="0" smtClean="0"/>
              <a:t>KEY 128</a:t>
            </a:r>
            <a:endParaRPr lang="pt-BR" sz="1400" dirty="0"/>
          </a:p>
        </p:txBody>
      </p:sp>
      <p:sp>
        <p:nvSpPr>
          <p:cNvPr id="7" name="Fluxograma: Ou 6"/>
          <p:cNvSpPr/>
          <p:nvPr/>
        </p:nvSpPr>
        <p:spPr>
          <a:xfrm>
            <a:off x="2034952" y="3479794"/>
            <a:ext cx="216024" cy="216024"/>
          </a:xfrm>
          <a:prstGeom prst="flowChartOr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9" name="Conector de seta reta 8"/>
          <p:cNvCxnSpPr>
            <a:stCxn id="5" idx="2"/>
            <a:endCxn id="7" idx="0"/>
          </p:cNvCxnSpPr>
          <p:nvPr/>
        </p:nvCxnSpPr>
        <p:spPr>
          <a:xfrm>
            <a:off x="2142964" y="2867727"/>
            <a:ext cx="0" cy="61206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Retângulo 9"/>
          <p:cNvSpPr/>
          <p:nvPr/>
        </p:nvSpPr>
        <p:spPr>
          <a:xfrm>
            <a:off x="1586136" y="4019855"/>
            <a:ext cx="1113656" cy="25202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pt-BR" sz="1400" dirty="0" smtClean="0"/>
              <a:t>AES-128</a:t>
            </a:r>
            <a:endParaRPr lang="pt-BR" sz="1400" dirty="0"/>
          </a:p>
        </p:txBody>
      </p:sp>
      <p:cxnSp>
        <p:nvCxnSpPr>
          <p:cNvPr id="11" name="Conector de seta reta 10"/>
          <p:cNvCxnSpPr>
            <a:stCxn id="7" idx="4"/>
            <a:endCxn id="10" idx="0"/>
          </p:cNvCxnSpPr>
          <p:nvPr/>
        </p:nvCxnSpPr>
        <p:spPr>
          <a:xfrm>
            <a:off x="2142964" y="3695818"/>
            <a:ext cx="0" cy="32403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Conector angulado 23"/>
          <p:cNvCxnSpPr>
            <a:stCxn id="4" idx="2"/>
            <a:endCxn id="7" idx="2"/>
          </p:cNvCxnSpPr>
          <p:nvPr/>
        </p:nvCxnSpPr>
        <p:spPr>
          <a:xfrm rot="16200000" flipH="1">
            <a:off x="1494893" y="3047746"/>
            <a:ext cx="252028" cy="828092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Conector de seta reta 25"/>
          <p:cNvCxnSpPr>
            <a:stCxn id="60" idx="4"/>
            <a:endCxn id="28" idx="0"/>
          </p:cNvCxnSpPr>
          <p:nvPr/>
        </p:nvCxnSpPr>
        <p:spPr>
          <a:xfrm>
            <a:off x="2141729" y="4775938"/>
            <a:ext cx="1235" cy="43204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Retângulo 27"/>
          <p:cNvSpPr/>
          <p:nvPr/>
        </p:nvSpPr>
        <p:spPr>
          <a:xfrm>
            <a:off x="1586136" y="5207987"/>
            <a:ext cx="1113656" cy="25202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pt-BR" sz="1400" dirty="0" smtClean="0"/>
              <a:t>X</a:t>
            </a:r>
            <a:r>
              <a:rPr lang="pt-BR" sz="1400" baseline="-25000" dirty="0" smtClean="0"/>
              <a:t>1</a:t>
            </a:r>
            <a:endParaRPr lang="pt-BR" sz="1400" dirty="0"/>
          </a:p>
        </p:txBody>
      </p:sp>
      <p:sp>
        <p:nvSpPr>
          <p:cNvPr id="32" name="Retângulo 31"/>
          <p:cNvSpPr/>
          <p:nvPr/>
        </p:nvSpPr>
        <p:spPr>
          <a:xfrm>
            <a:off x="3059832" y="2615699"/>
            <a:ext cx="1113656" cy="25202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pt-BR" sz="1400" dirty="0" smtClean="0"/>
              <a:t>B</a:t>
            </a:r>
            <a:r>
              <a:rPr lang="pt-BR" sz="1400" baseline="-25000" dirty="0"/>
              <a:t>1</a:t>
            </a:r>
            <a:endParaRPr lang="pt-BR" sz="1400" dirty="0"/>
          </a:p>
        </p:txBody>
      </p:sp>
      <p:sp>
        <p:nvSpPr>
          <p:cNvPr id="33" name="Fluxograma: Ou 32"/>
          <p:cNvSpPr/>
          <p:nvPr/>
        </p:nvSpPr>
        <p:spPr>
          <a:xfrm>
            <a:off x="3508648" y="3515798"/>
            <a:ext cx="216024" cy="216024"/>
          </a:xfrm>
          <a:prstGeom prst="flowChartOr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34" name="Conector de seta reta 33"/>
          <p:cNvCxnSpPr>
            <a:stCxn id="32" idx="2"/>
            <a:endCxn id="33" idx="0"/>
          </p:cNvCxnSpPr>
          <p:nvPr/>
        </p:nvCxnSpPr>
        <p:spPr>
          <a:xfrm>
            <a:off x="3616660" y="2867726"/>
            <a:ext cx="0" cy="64807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Retângulo 34"/>
          <p:cNvSpPr/>
          <p:nvPr/>
        </p:nvSpPr>
        <p:spPr>
          <a:xfrm>
            <a:off x="3059832" y="4019855"/>
            <a:ext cx="1113656" cy="25202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pt-BR" sz="1400" dirty="0" smtClean="0"/>
              <a:t>AES-128</a:t>
            </a:r>
            <a:endParaRPr lang="pt-BR" sz="1400" dirty="0"/>
          </a:p>
        </p:txBody>
      </p:sp>
      <p:cxnSp>
        <p:nvCxnSpPr>
          <p:cNvPr id="36" name="Conector de seta reta 35"/>
          <p:cNvCxnSpPr>
            <a:stCxn id="33" idx="4"/>
            <a:endCxn id="35" idx="0"/>
          </p:cNvCxnSpPr>
          <p:nvPr/>
        </p:nvCxnSpPr>
        <p:spPr>
          <a:xfrm>
            <a:off x="3616660" y="3731823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8" name="Retângulo 37"/>
          <p:cNvSpPr/>
          <p:nvPr/>
        </p:nvSpPr>
        <p:spPr>
          <a:xfrm>
            <a:off x="3059832" y="5207987"/>
            <a:ext cx="1113656" cy="25202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pt-BR" sz="1400" dirty="0" smtClean="0"/>
              <a:t>X</a:t>
            </a:r>
            <a:r>
              <a:rPr lang="pt-BR" sz="1400" baseline="-25000" dirty="0"/>
              <a:t>2</a:t>
            </a:r>
            <a:endParaRPr lang="pt-BR" sz="1400" dirty="0"/>
          </a:p>
        </p:txBody>
      </p:sp>
      <p:cxnSp>
        <p:nvCxnSpPr>
          <p:cNvPr id="40" name="Conector angulado 39"/>
          <p:cNvCxnSpPr>
            <a:stCxn id="60" idx="6"/>
            <a:endCxn id="33" idx="2"/>
          </p:cNvCxnSpPr>
          <p:nvPr/>
        </p:nvCxnSpPr>
        <p:spPr>
          <a:xfrm flipV="1">
            <a:off x="2195736" y="3623810"/>
            <a:ext cx="1312912" cy="1107123"/>
          </a:xfrm>
          <a:prstGeom prst="bentConnector3">
            <a:avLst>
              <a:gd name="adj1" fmla="val 45647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Conector angulado 41"/>
          <p:cNvCxnSpPr>
            <a:stCxn id="6" idx="0"/>
            <a:endCxn id="10" idx="1"/>
          </p:cNvCxnSpPr>
          <p:nvPr/>
        </p:nvCxnSpPr>
        <p:spPr>
          <a:xfrm rot="5400000" flipH="1" flipV="1">
            <a:off x="1279486" y="4073244"/>
            <a:ext cx="234026" cy="379276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Retângulo 43"/>
          <p:cNvSpPr/>
          <p:nvPr/>
        </p:nvSpPr>
        <p:spPr>
          <a:xfrm>
            <a:off x="5114528" y="2615699"/>
            <a:ext cx="1113656" cy="25202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pt-BR" sz="1400" dirty="0"/>
              <a:t>B</a:t>
            </a:r>
            <a:r>
              <a:rPr lang="pt-BR" sz="1400" baseline="-25000" dirty="0"/>
              <a:t>(t-1</a:t>
            </a:r>
            <a:r>
              <a:rPr lang="pt-BR" sz="1400" b="1" baseline="-25000" dirty="0"/>
              <a:t>)</a:t>
            </a:r>
            <a:endParaRPr lang="pt-BR" sz="1400" dirty="0"/>
          </a:p>
        </p:txBody>
      </p:sp>
      <p:sp>
        <p:nvSpPr>
          <p:cNvPr id="45" name="Fluxograma: Ou 44"/>
          <p:cNvSpPr/>
          <p:nvPr/>
        </p:nvSpPr>
        <p:spPr>
          <a:xfrm>
            <a:off x="5563344" y="3515798"/>
            <a:ext cx="216024" cy="216024"/>
          </a:xfrm>
          <a:prstGeom prst="flowChartOr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46" name="Conector de seta reta 45"/>
          <p:cNvCxnSpPr>
            <a:stCxn id="44" idx="2"/>
            <a:endCxn id="45" idx="0"/>
          </p:cNvCxnSpPr>
          <p:nvPr/>
        </p:nvCxnSpPr>
        <p:spPr>
          <a:xfrm>
            <a:off x="5671356" y="2867726"/>
            <a:ext cx="0" cy="64807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7" name="Retângulo 46"/>
          <p:cNvSpPr/>
          <p:nvPr/>
        </p:nvSpPr>
        <p:spPr>
          <a:xfrm>
            <a:off x="5114528" y="4019855"/>
            <a:ext cx="1113656" cy="25202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pt-BR" sz="1400" dirty="0" smtClean="0"/>
              <a:t>AES-128</a:t>
            </a:r>
            <a:endParaRPr lang="pt-BR" sz="1400" dirty="0"/>
          </a:p>
        </p:txBody>
      </p:sp>
      <p:cxnSp>
        <p:nvCxnSpPr>
          <p:cNvPr id="48" name="Conector de seta reta 47"/>
          <p:cNvCxnSpPr>
            <a:stCxn id="45" idx="4"/>
            <a:endCxn id="47" idx="0"/>
          </p:cNvCxnSpPr>
          <p:nvPr/>
        </p:nvCxnSpPr>
        <p:spPr>
          <a:xfrm>
            <a:off x="5671356" y="3731823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0" name="Retângulo 49"/>
          <p:cNvSpPr/>
          <p:nvPr/>
        </p:nvSpPr>
        <p:spPr>
          <a:xfrm>
            <a:off x="5114528" y="5207987"/>
            <a:ext cx="1113656" cy="25202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pt-BR" sz="1400" dirty="0" err="1" smtClean="0"/>
              <a:t>X</a:t>
            </a:r>
            <a:r>
              <a:rPr lang="pt-BR" sz="1400" baseline="-25000" dirty="0" err="1"/>
              <a:t>t</a:t>
            </a:r>
            <a:endParaRPr lang="pt-BR" sz="1400" dirty="0"/>
          </a:p>
        </p:txBody>
      </p:sp>
      <p:sp>
        <p:nvSpPr>
          <p:cNvPr id="52" name="Retângulo 51"/>
          <p:cNvSpPr/>
          <p:nvPr/>
        </p:nvSpPr>
        <p:spPr>
          <a:xfrm>
            <a:off x="6626696" y="2615699"/>
            <a:ext cx="1113656" cy="25202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pt-BR" sz="1400" dirty="0" err="1" smtClean="0"/>
              <a:t>B</a:t>
            </a:r>
            <a:r>
              <a:rPr lang="pt-BR" sz="1400" baseline="-25000" dirty="0" err="1" smtClean="0"/>
              <a:t>t</a:t>
            </a:r>
            <a:endParaRPr lang="pt-BR" sz="1400" dirty="0"/>
          </a:p>
        </p:txBody>
      </p:sp>
      <p:sp>
        <p:nvSpPr>
          <p:cNvPr id="53" name="Fluxograma: Ou 52"/>
          <p:cNvSpPr/>
          <p:nvPr/>
        </p:nvSpPr>
        <p:spPr>
          <a:xfrm>
            <a:off x="7075512" y="3515798"/>
            <a:ext cx="216024" cy="216024"/>
          </a:xfrm>
          <a:prstGeom prst="flowChartOr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54" name="Conector de seta reta 53"/>
          <p:cNvCxnSpPr>
            <a:stCxn id="52" idx="2"/>
            <a:endCxn id="53" idx="0"/>
          </p:cNvCxnSpPr>
          <p:nvPr/>
        </p:nvCxnSpPr>
        <p:spPr>
          <a:xfrm>
            <a:off x="7183524" y="2867726"/>
            <a:ext cx="0" cy="64807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5" name="Retângulo 54"/>
          <p:cNvSpPr/>
          <p:nvPr/>
        </p:nvSpPr>
        <p:spPr>
          <a:xfrm>
            <a:off x="6626696" y="4019855"/>
            <a:ext cx="1113656" cy="25202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pt-BR" sz="1400" dirty="0" smtClean="0"/>
              <a:t>AES-128</a:t>
            </a:r>
            <a:endParaRPr lang="pt-BR" sz="1400" dirty="0"/>
          </a:p>
        </p:txBody>
      </p:sp>
      <p:cxnSp>
        <p:nvCxnSpPr>
          <p:cNvPr id="56" name="Conector de seta reta 55"/>
          <p:cNvCxnSpPr>
            <a:stCxn id="53" idx="4"/>
            <a:endCxn id="55" idx="0"/>
          </p:cNvCxnSpPr>
          <p:nvPr/>
        </p:nvCxnSpPr>
        <p:spPr>
          <a:xfrm>
            <a:off x="7183524" y="3731823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Conector de seta reta 56"/>
          <p:cNvCxnSpPr>
            <a:stCxn id="55" idx="2"/>
            <a:endCxn id="58" idx="0"/>
          </p:cNvCxnSpPr>
          <p:nvPr/>
        </p:nvCxnSpPr>
        <p:spPr>
          <a:xfrm>
            <a:off x="7183524" y="4271883"/>
            <a:ext cx="0" cy="93610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8" name="Retângulo 57"/>
          <p:cNvSpPr/>
          <p:nvPr/>
        </p:nvSpPr>
        <p:spPr>
          <a:xfrm>
            <a:off x="6626696" y="5207987"/>
            <a:ext cx="1113656" cy="25202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pt-BR" sz="1400" dirty="0" smtClean="0"/>
              <a:t>X</a:t>
            </a:r>
            <a:r>
              <a:rPr lang="pt-BR" sz="1400" baseline="-25000" dirty="0" smtClean="0"/>
              <a:t>t+1</a:t>
            </a:r>
            <a:endParaRPr lang="pt-BR" sz="1400" dirty="0"/>
          </a:p>
        </p:txBody>
      </p:sp>
      <p:sp>
        <p:nvSpPr>
          <p:cNvPr id="60" name="Fluxograma: Conector 59"/>
          <p:cNvSpPr/>
          <p:nvPr/>
        </p:nvSpPr>
        <p:spPr>
          <a:xfrm>
            <a:off x="2087725" y="4685928"/>
            <a:ext cx="108012" cy="9001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62" name="Conector de seta reta 61"/>
          <p:cNvCxnSpPr>
            <a:stCxn id="10" idx="2"/>
            <a:endCxn id="60" idx="0"/>
          </p:cNvCxnSpPr>
          <p:nvPr/>
        </p:nvCxnSpPr>
        <p:spPr>
          <a:xfrm flipH="1">
            <a:off x="2141729" y="4271883"/>
            <a:ext cx="1235" cy="41404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6" name="Conector de seta reta 65"/>
          <p:cNvCxnSpPr>
            <a:stCxn id="67" idx="4"/>
            <a:endCxn id="38" idx="0"/>
          </p:cNvCxnSpPr>
          <p:nvPr/>
        </p:nvCxnSpPr>
        <p:spPr>
          <a:xfrm>
            <a:off x="3616660" y="4806288"/>
            <a:ext cx="0" cy="40169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7" name="Fluxograma: Conector 66"/>
          <p:cNvSpPr/>
          <p:nvPr/>
        </p:nvSpPr>
        <p:spPr>
          <a:xfrm>
            <a:off x="3562655" y="4716279"/>
            <a:ext cx="108012" cy="9001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68" name="Conector de seta reta 67"/>
          <p:cNvCxnSpPr>
            <a:stCxn id="35" idx="2"/>
            <a:endCxn id="67" idx="0"/>
          </p:cNvCxnSpPr>
          <p:nvPr/>
        </p:nvCxnSpPr>
        <p:spPr>
          <a:xfrm>
            <a:off x="3616660" y="4271882"/>
            <a:ext cx="0" cy="44439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5" name="Conector de seta reta 74"/>
          <p:cNvCxnSpPr>
            <a:stCxn id="77" idx="4"/>
            <a:endCxn id="50" idx="0"/>
          </p:cNvCxnSpPr>
          <p:nvPr/>
        </p:nvCxnSpPr>
        <p:spPr>
          <a:xfrm>
            <a:off x="5670121" y="4809141"/>
            <a:ext cx="1235" cy="39884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6" name="Conector angulado 75"/>
          <p:cNvCxnSpPr>
            <a:stCxn id="77" idx="6"/>
            <a:endCxn id="53" idx="2"/>
          </p:cNvCxnSpPr>
          <p:nvPr/>
        </p:nvCxnSpPr>
        <p:spPr>
          <a:xfrm flipV="1">
            <a:off x="5724128" y="3623811"/>
            <a:ext cx="1351384" cy="1140325"/>
          </a:xfrm>
          <a:prstGeom prst="bentConnector3">
            <a:avLst>
              <a:gd name="adj1" fmla="val 46476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7" name="Fluxograma: Conector 76"/>
          <p:cNvSpPr/>
          <p:nvPr/>
        </p:nvSpPr>
        <p:spPr>
          <a:xfrm>
            <a:off x="5616117" y="4719131"/>
            <a:ext cx="108012" cy="9001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78" name="Conector de seta reta 77"/>
          <p:cNvCxnSpPr>
            <a:stCxn id="47" idx="2"/>
            <a:endCxn id="77" idx="0"/>
          </p:cNvCxnSpPr>
          <p:nvPr/>
        </p:nvCxnSpPr>
        <p:spPr>
          <a:xfrm flipH="1">
            <a:off x="5670121" y="4271883"/>
            <a:ext cx="1235" cy="44724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5" name="Conector angulado 94"/>
          <p:cNvCxnSpPr>
            <a:stCxn id="67" idx="6"/>
            <a:endCxn id="45" idx="2"/>
          </p:cNvCxnSpPr>
          <p:nvPr/>
        </p:nvCxnSpPr>
        <p:spPr>
          <a:xfrm flipV="1">
            <a:off x="3670666" y="3623811"/>
            <a:ext cx="1892679" cy="1137473"/>
          </a:xfrm>
          <a:prstGeom prst="bentConnector3">
            <a:avLst/>
          </a:prstGeom>
          <a:ln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0" name="Conector angulado 99"/>
          <p:cNvCxnSpPr>
            <a:stCxn id="6" idx="3"/>
            <a:endCxn id="35" idx="1"/>
          </p:cNvCxnSpPr>
          <p:nvPr/>
        </p:nvCxnSpPr>
        <p:spPr>
          <a:xfrm flipV="1">
            <a:off x="1763688" y="4145868"/>
            <a:ext cx="1296144" cy="360040"/>
          </a:xfrm>
          <a:prstGeom prst="bentConnector3">
            <a:avLst>
              <a:gd name="adj1" fmla="val 86009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Conector angulado 102"/>
          <p:cNvCxnSpPr>
            <a:stCxn id="6" idx="3"/>
            <a:endCxn id="47" idx="1"/>
          </p:cNvCxnSpPr>
          <p:nvPr/>
        </p:nvCxnSpPr>
        <p:spPr>
          <a:xfrm flipV="1">
            <a:off x="1763688" y="4145868"/>
            <a:ext cx="3350840" cy="360040"/>
          </a:xfrm>
          <a:prstGeom prst="bentConnector3">
            <a:avLst>
              <a:gd name="adj1" fmla="val 91217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Conector angulado 105"/>
          <p:cNvCxnSpPr>
            <a:stCxn id="6" idx="3"/>
            <a:endCxn id="55" idx="1"/>
          </p:cNvCxnSpPr>
          <p:nvPr/>
        </p:nvCxnSpPr>
        <p:spPr>
          <a:xfrm flipV="1">
            <a:off x="1763688" y="4145868"/>
            <a:ext cx="4863008" cy="360040"/>
          </a:xfrm>
          <a:prstGeom prst="bentConnector3">
            <a:avLst>
              <a:gd name="adj1" fmla="val 9642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4" name="Retângulo 113"/>
          <p:cNvSpPr/>
          <p:nvPr/>
        </p:nvSpPr>
        <p:spPr>
          <a:xfrm>
            <a:off x="5972498" y="6201309"/>
            <a:ext cx="668415" cy="252028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pt-BR" sz="1400" dirty="0" smtClean="0"/>
              <a:t>MIC</a:t>
            </a:r>
            <a:endParaRPr lang="pt-BR" sz="1400" dirty="0"/>
          </a:p>
        </p:txBody>
      </p:sp>
      <p:sp>
        <p:nvSpPr>
          <p:cNvPr id="117" name="Retângulo 116"/>
          <p:cNvSpPr/>
          <p:nvPr/>
        </p:nvSpPr>
        <p:spPr>
          <a:xfrm>
            <a:off x="6640914" y="6201309"/>
            <a:ext cx="668415" cy="25202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36000" tIns="36000" rIns="36000" bIns="36000" rtlCol="0" anchor="ctr"/>
          <a:lstStyle/>
          <a:p>
            <a:pPr algn="ctr"/>
            <a:endParaRPr lang="pt-BR" sz="1400" dirty="0"/>
          </a:p>
        </p:txBody>
      </p:sp>
      <p:sp>
        <p:nvSpPr>
          <p:cNvPr id="118" name="Retângulo 117"/>
          <p:cNvSpPr/>
          <p:nvPr/>
        </p:nvSpPr>
        <p:spPr>
          <a:xfrm>
            <a:off x="7309329" y="6201309"/>
            <a:ext cx="668415" cy="25202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36000" tIns="36000" rIns="36000" bIns="36000" rtlCol="0" anchor="ctr"/>
          <a:lstStyle/>
          <a:p>
            <a:pPr algn="ctr"/>
            <a:endParaRPr lang="pt-BR" sz="1400" dirty="0"/>
          </a:p>
        </p:txBody>
      </p:sp>
      <p:sp>
        <p:nvSpPr>
          <p:cNvPr id="119" name="Retângulo 118"/>
          <p:cNvSpPr/>
          <p:nvPr/>
        </p:nvSpPr>
        <p:spPr>
          <a:xfrm>
            <a:off x="7977743" y="6201309"/>
            <a:ext cx="668415" cy="25202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36000" tIns="36000" rIns="36000" bIns="36000" rtlCol="0" anchor="ctr"/>
          <a:lstStyle/>
          <a:p>
            <a:pPr algn="ctr"/>
            <a:endParaRPr lang="pt-BR" sz="1400" dirty="0"/>
          </a:p>
        </p:txBody>
      </p:sp>
      <p:cxnSp>
        <p:nvCxnSpPr>
          <p:cNvPr id="121" name="Conector reto 120"/>
          <p:cNvCxnSpPr/>
          <p:nvPr/>
        </p:nvCxnSpPr>
        <p:spPr>
          <a:xfrm flipH="1">
            <a:off x="5972498" y="5460014"/>
            <a:ext cx="668415" cy="741294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23" name="Conector reto 122"/>
          <p:cNvCxnSpPr/>
          <p:nvPr/>
        </p:nvCxnSpPr>
        <p:spPr>
          <a:xfrm>
            <a:off x="7740352" y="5460014"/>
            <a:ext cx="905805" cy="741294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24" name="CaixaDeTexto 123"/>
          <p:cNvSpPr txBox="1"/>
          <p:nvPr/>
        </p:nvSpPr>
        <p:spPr>
          <a:xfrm>
            <a:off x="5954707" y="5943940"/>
            <a:ext cx="2673660" cy="257369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r>
              <a:rPr lang="pt-BR" sz="1200" dirty="0" smtClean="0"/>
              <a:t>     4B                </a:t>
            </a:r>
            <a:r>
              <a:rPr lang="pt-BR" sz="1200" dirty="0" err="1" smtClean="0"/>
              <a:t>4B</a:t>
            </a:r>
            <a:r>
              <a:rPr lang="pt-BR" sz="1200" dirty="0" smtClean="0"/>
              <a:t>              </a:t>
            </a:r>
            <a:r>
              <a:rPr lang="pt-BR" sz="1200" dirty="0" err="1" smtClean="0"/>
              <a:t>4B</a:t>
            </a:r>
            <a:r>
              <a:rPr lang="pt-BR" sz="1200" dirty="0" smtClean="0"/>
              <a:t>              </a:t>
            </a:r>
            <a:r>
              <a:rPr lang="pt-BR" sz="1200" dirty="0" err="1" smtClean="0"/>
              <a:t>4B</a:t>
            </a:r>
            <a:endParaRPr lang="pt-BR" sz="1200" dirty="0"/>
          </a:p>
        </p:txBody>
      </p:sp>
      <p:sp>
        <p:nvSpPr>
          <p:cNvPr id="125" name="Retângulo 124"/>
          <p:cNvSpPr/>
          <p:nvPr/>
        </p:nvSpPr>
        <p:spPr>
          <a:xfrm>
            <a:off x="2052700" y="1736811"/>
            <a:ext cx="1113656" cy="25202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pt-BR" sz="1400" dirty="0" smtClean="0"/>
              <a:t>B</a:t>
            </a:r>
            <a:r>
              <a:rPr lang="pt-BR" sz="1400" baseline="-25000" dirty="0" smtClean="0"/>
              <a:t>1</a:t>
            </a:r>
            <a:endParaRPr lang="pt-BR" sz="1400" dirty="0"/>
          </a:p>
        </p:txBody>
      </p:sp>
      <p:sp>
        <p:nvSpPr>
          <p:cNvPr id="126" name="Retângulo 125"/>
          <p:cNvSpPr/>
          <p:nvPr/>
        </p:nvSpPr>
        <p:spPr>
          <a:xfrm>
            <a:off x="3166356" y="1736811"/>
            <a:ext cx="1113656" cy="25202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pt-BR" sz="1400" dirty="0" smtClean="0"/>
              <a:t>B</a:t>
            </a:r>
            <a:r>
              <a:rPr lang="pt-BR" sz="1400" baseline="-25000" dirty="0" smtClean="0"/>
              <a:t>2</a:t>
            </a:r>
            <a:endParaRPr lang="pt-BR" sz="1400" dirty="0"/>
          </a:p>
        </p:txBody>
      </p:sp>
      <p:sp>
        <p:nvSpPr>
          <p:cNvPr id="127" name="Retângulo 126"/>
          <p:cNvSpPr/>
          <p:nvPr/>
        </p:nvSpPr>
        <p:spPr>
          <a:xfrm>
            <a:off x="4571103" y="1736811"/>
            <a:ext cx="1113656" cy="25202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pt-BR" sz="1400" dirty="0" smtClean="0"/>
              <a:t>B</a:t>
            </a:r>
            <a:r>
              <a:rPr lang="pt-BR" sz="1400" baseline="-25000" dirty="0" smtClean="0"/>
              <a:t>(t-1)</a:t>
            </a:r>
            <a:endParaRPr lang="pt-BR" sz="1400" dirty="0"/>
          </a:p>
        </p:txBody>
      </p:sp>
      <p:sp>
        <p:nvSpPr>
          <p:cNvPr id="128" name="Retângulo 127"/>
          <p:cNvSpPr/>
          <p:nvPr/>
        </p:nvSpPr>
        <p:spPr>
          <a:xfrm>
            <a:off x="5684759" y="1736811"/>
            <a:ext cx="1113656" cy="25202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pt-BR" sz="1400" dirty="0" err="1" smtClean="0"/>
              <a:t>B</a:t>
            </a:r>
            <a:r>
              <a:rPr lang="pt-BR" sz="1400" baseline="-25000" dirty="0" err="1"/>
              <a:t>t</a:t>
            </a:r>
            <a:endParaRPr lang="pt-BR" sz="1400" dirty="0"/>
          </a:p>
        </p:txBody>
      </p:sp>
      <p:sp>
        <p:nvSpPr>
          <p:cNvPr id="129" name="Retângulo 128"/>
          <p:cNvSpPr/>
          <p:nvPr/>
        </p:nvSpPr>
        <p:spPr>
          <a:xfrm>
            <a:off x="4280012" y="1736811"/>
            <a:ext cx="291091" cy="25202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pt-BR" sz="1400" dirty="0" smtClean="0"/>
              <a:t>...</a:t>
            </a:r>
            <a:endParaRPr lang="pt-BR" sz="1400" dirty="0"/>
          </a:p>
        </p:txBody>
      </p:sp>
      <p:sp>
        <p:nvSpPr>
          <p:cNvPr id="131" name="CaixaDeTexto 130"/>
          <p:cNvSpPr txBox="1"/>
          <p:nvPr/>
        </p:nvSpPr>
        <p:spPr>
          <a:xfrm>
            <a:off x="2052700" y="1484785"/>
            <a:ext cx="4745715" cy="257369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pt-BR" sz="1200" b="1" dirty="0" smtClean="0"/>
              <a:t>AUTH DATA</a:t>
            </a:r>
            <a:endParaRPr lang="pt-BR" sz="1200" b="1" dirty="0"/>
          </a:p>
        </p:txBody>
      </p:sp>
      <p:sp>
        <p:nvSpPr>
          <p:cNvPr id="133" name="CaixaDeTexto 132"/>
          <p:cNvSpPr txBox="1"/>
          <p:nvPr/>
        </p:nvSpPr>
        <p:spPr>
          <a:xfrm>
            <a:off x="4442565" y="2564905"/>
            <a:ext cx="417467" cy="288147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pt-BR" sz="1400" b="1" dirty="0" smtClean="0"/>
              <a:t>...</a:t>
            </a:r>
            <a:endParaRPr lang="pt-BR" sz="1400" b="1" dirty="0"/>
          </a:p>
        </p:txBody>
      </p:sp>
      <p:sp>
        <p:nvSpPr>
          <p:cNvPr id="134" name="CaixaDeTexto 133"/>
          <p:cNvSpPr txBox="1"/>
          <p:nvPr/>
        </p:nvSpPr>
        <p:spPr>
          <a:xfrm>
            <a:off x="4442565" y="5157078"/>
            <a:ext cx="417467" cy="288147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pt-BR" sz="1400" b="1" dirty="0" smtClean="0"/>
              <a:t>...</a:t>
            </a:r>
            <a:endParaRPr lang="pt-BR" sz="1400" b="1" dirty="0"/>
          </a:p>
        </p:txBody>
      </p:sp>
      <p:sp>
        <p:nvSpPr>
          <p:cNvPr id="8" name="Espaço Reservado para Número de Slid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F0229-307D-410C-8EC8-965245D22342}" type="slidenum">
              <a:rPr lang="pt-BR" smtClean="0"/>
              <a:t>6</a:t>
            </a:fld>
            <a:endParaRPr lang="pt-BR"/>
          </a:p>
        </p:txBody>
      </p:sp>
      <p:sp>
        <p:nvSpPr>
          <p:cNvPr id="63" name="CaixaDeTexto 62"/>
          <p:cNvSpPr txBox="1"/>
          <p:nvPr/>
        </p:nvSpPr>
        <p:spPr>
          <a:xfrm>
            <a:off x="107504" y="1325322"/>
            <a:ext cx="1288995" cy="318924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r>
              <a:rPr lang="pt-BR" sz="1600" b="1" dirty="0" smtClean="0"/>
              <a:t>AES-CBC-MAC</a:t>
            </a:r>
            <a:endParaRPr lang="pt-BR" sz="1050" b="1" dirty="0"/>
          </a:p>
        </p:txBody>
      </p:sp>
      <p:sp>
        <p:nvSpPr>
          <p:cNvPr id="64" name="CaixaDeTexto 63"/>
          <p:cNvSpPr txBox="1"/>
          <p:nvPr/>
        </p:nvSpPr>
        <p:spPr>
          <a:xfrm>
            <a:off x="1565540" y="2358330"/>
            <a:ext cx="1134253" cy="257369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pt-BR" sz="1200" b="1" dirty="0" smtClean="0"/>
              <a:t>INIT. VEC.</a:t>
            </a:r>
            <a:endParaRPr lang="pt-BR" sz="1200" b="1" dirty="0"/>
          </a:p>
        </p:txBody>
      </p:sp>
    </p:spTree>
    <p:extLst>
      <p:ext uri="{BB962C8B-B14F-4D97-AF65-F5344CB8AC3E}">
        <p14:creationId xmlns:p14="http://schemas.microsoft.com/office/powerpoint/2010/main" val="879448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ENCRYPTION (TX/DATA)</a:t>
            </a:r>
            <a:endParaRPr lang="pt-BR" dirty="0"/>
          </a:p>
        </p:txBody>
      </p:sp>
      <p:sp>
        <p:nvSpPr>
          <p:cNvPr id="12" name="Retângulo 11"/>
          <p:cNvSpPr/>
          <p:nvPr/>
        </p:nvSpPr>
        <p:spPr>
          <a:xfrm>
            <a:off x="5228863" y="2030187"/>
            <a:ext cx="2124236" cy="25202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pt-BR" sz="1400" dirty="0" smtClean="0"/>
              <a:t>PAYLOAD</a:t>
            </a:r>
            <a:endParaRPr lang="pt-BR" sz="1400" dirty="0"/>
          </a:p>
        </p:txBody>
      </p:sp>
      <p:sp>
        <p:nvSpPr>
          <p:cNvPr id="13" name="Retângulo 12"/>
          <p:cNvSpPr/>
          <p:nvPr/>
        </p:nvSpPr>
        <p:spPr>
          <a:xfrm>
            <a:off x="7353101" y="2030187"/>
            <a:ext cx="917857" cy="25202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pt-BR" sz="1400" dirty="0" smtClean="0"/>
              <a:t>PADDING</a:t>
            </a:r>
            <a:endParaRPr lang="pt-BR" sz="1400" dirty="0"/>
          </a:p>
        </p:txBody>
      </p:sp>
      <p:sp>
        <p:nvSpPr>
          <p:cNvPr id="14" name="CaixaDeTexto 13"/>
          <p:cNvSpPr txBox="1"/>
          <p:nvPr/>
        </p:nvSpPr>
        <p:spPr>
          <a:xfrm>
            <a:off x="5217958" y="1772816"/>
            <a:ext cx="3042093" cy="257369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r>
              <a:rPr lang="pt-BR" sz="1200" dirty="0" smtClean="0"/>
              <a:t>                         </a:t>
            </a:r>
            <a:endParaRPr lang="pt-BR" sz="1200" dirty="0"/>
          </a:p>
        </p:txBody>
      </p:sp>
      <p:sp>
        <p:nvSpPr>
          <p:cNvPr id="15" name="Chave esquerda 14"/>
          <p:cNvSpPr/>
          <p:nvPr/>
        </p:nvSpPr>
        <p:spPr>
          <a:xfrm rot="5400000" flipV="1">
            <a:off x="6649244" y="377811"/>
            <a:ext cx="201333" cy="3042095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6" name="CaixaDeTexto 15"/>
          <p:cNvSpPr txBox="1"/>
          <p:nvPr/>
        </p:nvSpPr>
        <p:spPr>
          <a:xfrm>
            <a:off x="6008548" y="1556793"/>
            <a:ext cx="1534699" cy="257369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r>
              <a:rPr lang="pt-BR" sz="1200" dirty="0" smtClean="0"/>
              <a:t>Must </a:t>
            </a:r>
            <a:r>
              <a:rPr lang="pt-BR" sz="1200" dirty="0" err="1" smtClean="0"/>
              <a:t>be</a:t>
            </a:r>
            <a:r>
              <a:rPr lang="pt-BR" sz="1200" dirty="0" smtClean="0"/>
              <a:t> </a:t>
            </a:r>
            <a:r>
              <a:rPr lang="pt-BR" sz="1200" dirty="0" err="1" smtClean="0"/>
              <a:t>divisible</a:t>
            </a:r>
            <a:r>
              <a:rPr lang="pt-BR" sz="1200" dirty="0" smtClean="0"/>
              <a:t> </a:t>
            </a:r>
            <a:r>
              <a:rPr lang="pt-BR" sz="1200" dirty="0" err="1" smtClean="0"/>
              <a:t>by</a:t>
            </a:r>
            <a:r>
              <a:rPr lang="pt-BR" sz="1200" dirty="0" smtClean="0"/>
              <a:t> 16</a:t>
            </a:r>
            <a:endParaRPr lang="pt-BR" sz="1200" dirty="0"/>
          </a:p>
        </p:txBody>
      </p:sp>
      <p:sp>
        <p:nvSpPr>
          <p:cNvPr id="18" name="CaixaDeTexto 17"/>
          <p:cNvSpPr txBox="1"/>
          <p:nvPr/>
        </p:nvSpPr>
        <p:spPr>
          <a:xfrm>
            <a:off x="3923929" y="2029956"/>
            <a:ext cx="1066873" cy="318924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r>
              <a:rPr lang="pt-BR" sz="1600" b="1" dirty="0" smtClean="0"/>
              <a:t>ENC DATA</a:t>
            </a:r>
            <a:endParaRPr lang="pt-BR" sz="1050" b="1" dirty="0"/>
          </a:p>
        </p:txBody>
      </p:sp>
      <p:sp>
        <p:nvSpPr>
          <p:cNvPr id="19" name="CaixaDeTexto 18"/>
          <p:cNvSpPr txBox="1"/>
          <p:nvPr/>
        </p:nvSpPr>
        <p:spPr>
          <a:xfrm>
            <a:off x="4857917" y="1984255"/>
            <a:ext cx="247435" cy="380480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r>
              <a:rPr lang="pt-BR" sz="2000" dirty="0" smtClean="0"/>
              <a:t>=</a:t>
            </a:r>
            <a:endParaRPr lang="pt-BR" sz="1200" dirty="0"/>
          </a:p>
        </p:txBody>
      </p:sp>
      <p:sp>
        <p:nvSpPr>
          <p:cNvPr id="22" name="Chave esquerda 21"/>
          <p:cNvSpPr/>
          <p:nvPr/>
        </p:nvSpPr>
        <p:spPr>
          <a:xfrm rot="5400000">
            <a:off x="4146901" y="1884117"/>
            <a:ext cx="180023" cy="2043608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3" name="Chave esquerda 22"/>
          <p:cNvSpPr/>
          <p:nvPr/>
        </p:nvSpPr>
        <p:spPr>
          <a:xfrm rot="5400000">
            <a:off x="6231356" y="1843273"/>
            <a:ext cx="165713" cy="2110988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4" name="CaixaDeTexto 23"/>
          <p:cNvSpPr txBox="1"/>
          <p:nvPr/>
        </p:nvSpPr>
        <p:spPr>
          <a:xfrm>
            <a:off x="4240730" y="2492896"/>
            <a:ext cx="276655" cy="349702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pt-BR" b="1" dirty="0" smtClean="0"/>
              <a:t>a</a:t>
            </a:r>
            <a:endParaRPr lang="pt-BR" b="1" dirty="0"/>
          </a:p>
        </p:txBody>
      </p:sp>
      <p:sp>
        <p:nvSpPr>
          <p:cNvPr id="25" name="CaixaDeTexto 24"/>
          <p:cNvSpPr txBox="1"/>
          <p:nvPr/>
        </p:nvSpPr>
        <p:spPr>
          <a:xfrm>
            <a:off x="6383578" y="2556694"/>
            <a:ext cx="276655" cy="349702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pt-BR" b="1" dirty="0" smtClean="0"/>
              <a:t>m</a:t>
            </a:r>
            <a:endParaRPr lang="pt-BR" b="1" dirty="0"/>
          </a:p>
        </p:txBody>
      </p:sp>
      <p:cxnSp>
        <p:nvCxnSpPr>
          <p:cNvPr id="26" name="Conector de seta reta 25"/>
          <p:cNvCxnSpPr>
            <a:stCxn id="23" idx="1"/>
          </p:cNvCxnSpPr>
          <p:nvPr/>
        </p:nvCxnSpPr>
        <p:spPr>
          <a:xfrm flipV="1">
            <a:off x="6314213" y="2364735"/>
            <a:ext cx="6623" cy="451176"/>
          </a:xfrm>
          <a:prstGeom prst="straightConnector1">
            <a:avLst/>
          </a:prstGeom>
          <a:ln w="190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CaixaDeTexto 31"/>
          <p:cNvSpPr txBox="1"/>
          <p:nvPr/>
        </p:nvSpPr>
        <p:spPr>
          <a:xfrm>
            <a:off x="4300331" y="5566813"/>
            <a:ext cx="2664296" cy="902837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r>
              <a:rPr lang="pt-BR" sz="105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L’= L-1 = 1  (</a:t>
            </a:r>
            <a:r>
              <a:rPr lang="pt-BR" sz="105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length</a:t>
            </a:r>
            <a:r>
              <a:rPr lang="pt-BR" sz="105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105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field</a:t>
            </a:r>
            <a:r>
              <a:rPr lang="pt-BR" sz="105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105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size</a:t>
            </a:r>
            <a:r>
              <a:rPr lang="pt-BR" sz="105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pt-BR" sz="105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M’= 0        (No MIC)</a:t>
            </a:r>
          </a:p>
          <a:p>
            <a:r>
              <a:rPr lang="pt-BR" sz="105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 = 0        (No </a:t>
            </a:r>
            <a:r>
              <a:rPr lang="pt-BR" sz="105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auth</a:t>
            </a:r>
            <a:r>
              <a:rPr lang="pt-BR" sz="105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endParaRPr lang="pt-BR" sz="105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t-BR" sz="105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Flags</a:t>
            </a:r>
            <a:r>
              <a:rPr lang="pt-BR" sz="105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0x01 </a:t>
            </a:r>
            <a:r>
              <a:rPr lang="pt-BR" sz="105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for </a:t>
            </a:r>
            <a:r>
              <a:rPr lang="pt-BR" sz="105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security</a:t>
            </a:r>
            <a:r>
              <a:rPr lang="pt-BR" sz="105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105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mode</a:t>
            </a:r>
            <a:r>
              <a:rPr lang="pt-BR" sz="105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5</a:t>
            </a:r>
            <a:endParaRPr lang="pt-BR" sz="105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3" name="Retângulo 32"/>
          <p:cNvSpPr/>
          <p:nvPr/>
        </p:nvSpPr>
        <p:spPr>
          <a:xfrm>
            <a:off x="3231894" y="5054522"/>
            <a:ext cx="1782199" cy="25202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pt-BR" sz="1400" dirty="0" smtClean="0"/>
              <a:t>NONCE</a:t>
            </a:r>
            <a:endParaRPr lang="pt-BR" sz="1400" dirty="0"/>
          </a:p>
        </p:txBody>
      </p:sp>
      <p:sp>
        <p:nvSpPr>
          <p:cNvPr id="34" name="Retângulo 33"/>
          <p:cNvSpPr/>
          <p:nvPr/>
        </p:nvSpPr>
        <p:spPr>
          <a:xfrm>
            <a:off x="2403747" y="5054522"/>
            <a:ext cx="828092" cy="25202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pt-BR" sz="1400" dirty="0" smtClean="0"/>
              <a:t>FLAGS</a:t>
            </a:r>
            <a:endParaRPr lang="pt-BR" sz="1400" dirty="0"/>
          </a:p>
        </p:txBody>
      </p:sp>
      <p:sp>
        <p:nvSpPr>
          <p:cNvPr id="35" name="CaixaDeTexto 34"/>
          <p:cNvSpPr txBox="1"/>
          <p:nvPr/>
        </p:nvSpPr>
        <p:spPr>
          <a:xfrm>
            <a:off x="2403748" y="4797153"/>
            <a:ext cx="3537203" cy="257369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r>
              <a:rPr lang="pt-BR" sz="1200" dirty="0" smtClean="0"/>
              <a:t>     1B                                  13B                                     2B</a:t>
            </a:r>
            <a:endParaRPr lang="pt-BR" sz="1200" dirty="0"/>
          </a:p>
        </p:txBody>
      </p:sp>
      <p:sp>
        <p:nvSpPr>
          <p:cNvPr id="36" name="Retângulo 35"/>
          <p:cNvSpPr/>
          <p:nvPr/>
        </p:nvSpPr>
        <p:spPr>
          <a:xfrm>
            <a:off x="5014093" y="5054522"/>
            <a:ext cx="917857" cy="25202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pt-BR" sz="1400" dirty="0" smtClean="0"/>
              <a:t>CNT</a:t>
            </a:r>
            <a:endParaRPr lang="pt-BR" sz="1400" dirty="0"/>
          </a:p>
        </p:txBody>
      </p:sp>
      <p:sp>
        <p:nvSpPr>
          <p:cNvPr id="37" name="CaixaDeTexto 36"/>
          <p:cNvSpPr txBox="1"/>
          <p:nvPr/>
        </p:nvSpPr>
        <p:spPr>
          <a:xfrm>
            <a:off x="651565" y="5013176"/>
            <a:ext cx="1400155" cy="318924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pt-BR" sz="1600" b="1" dirty="0" smtClean="0"/>
              <a:t>A</a:t>
            </a:r>
            <a:r>
              <a:rPr lang="pt-BR" sz="1600" b="1" baseline="-25000" dirty="0" smtClean="0"/>
              <a:t>0</a:t>
            </a:r>
            <a:r>
              <a:rPr lang="pt-BR" sz="1600" b="1" dirty="0" smtClean="0"/>
              <a:t>, A</a:t>
            </a:r>
            <a:r>
              <a:rPr lang="pt-BR" sz="1600" b="1" baseline="-25000" dirty="0" smtClean="0"/>
              <a:t>1</a:t>
            </a:r>
            <a:r>
              <a:rPr lang="pt-BR" sz="1600" b="1" dirty="0" smtClean="0"/>
              <a:t>, A</a:t>
            </a:r>
            <a:r>
              <a:rPr lang="pt-BR" sz="1600" b="1" baseline="-25000" dirty="0" smtClean="0"/>
              <a:t>2</a:t>
            </a:r>
            <a:r>
              <a:rPr lang="pt-BR" sz="1600" b="1" dirty="0" smtClean="0"/>
              <a:t>, ...</a:t>
            </a:r>
            <a:endParaRPr lang="pt-BR" sz="800" b="1" dirty="0"/>
          </a:p>
        </p:txBody>
      </p:sp>
      <p:sp>
        <p:nvSpPr>
          <p:cNvPr id="38" name="CaixaDeTexto 37"/>
          <p:cNvSpPr txBox="1"/>
          <p:nvPr/>
        </p:nvSpPr>
        <p:spPr>
          <a:xfrm>
            <a:off x="2079712" y="5008589"/>
            <a:ext cx="247435" cy="380480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r>
              <a:rPr lang="pt-BR" sz="2000" dirty="0" smtClean="0"/>
              <a:t>=</a:t>
            </a:r>
            <a:endParaRPr lang="pt-BR" sz="1200" dirty="0"/>
          </a:p>
        </p:txBody>
      </p:sp>
      <p:sp>
        <p:nvSpPr>
          <p:cNvPr id="39" name="Retângulo 38"/>
          <p:cNvSpPr/>
          <p:nvPr/>
        </p:nvSpPr>
        <p:spPr>
          <a:xfrm>
            <a:off x="2866757" y="5806112"/>
            <a:ext cx="724716" cy="252028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pt-BR" sz="1400" dirty="0" smtClean="0"/>
              <a:t>M’</a:t>
            </a:r>
            <a:endParaRPr lang="pt-BR" sz="1400" dirty="0"/>
          </a:p>
        </p:txBody>
      </p:sp>
      <p:sp>
        <p:nvSpPr>
          <p:cNvPr id="40" name="Retângulo 39"/>
          <p:cNvSpPr/>
          <p:nvPr/>
        </p:nvSpPr>
        <p:spPr>
          <a:xfrm>
            <a:off x="3591473" y="5806112"/>
            <a:ext cx="546369" cy="252028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pt-BR" sz="1400" dirty="0" smtClean="0"/>
              <a:t>L’</a:t>
            </a:r>
            <a:endParaRPr lang="pt-BR" sz="1400" dirty="0"/>
          </a:p>
        </p:txBody>
      </p:sp>
      <p:sp>
        <p:nvSpPr>
          <p:cNvPr id="41" name="Retângulo 40"/>
          <p:cNvSpPr/>
          <p:nvPr/>
        </p:nvSpPr>
        <p:spPr>
          <a:xfrm>
            <a:off x="2505853" y="5806112"/>
            <a:ext cx="370929" cy="252028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pt-BR" sz="1400" dirty="0"/>
              <a:t>A</a:t>
            </a:r>
          </a:p>
        </p:txBody>
      </p:sp>
      <p:sp>
        <p:nvSpPr>
          <p:cNvPr id="42" name="Retângulo 41"/>
          <p:cNvSpPr/>
          <p:nvPr/>
        </p:nvSpPr>
        <p:spPr>
          <a:xfrm>
            <a:off x="2134618" y="5806112"/>
            <a:ext cx="377295" cy="252028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pt-BR" sz="1400" dirty="0" smtClean="0"/>
              <a:t>-</a:t>
            </a:r>
            <a:endParaRPr lang="pt-BR" sz="1400" dirty="0"/>
          </a:p>
        </p:txBody>
      </p:sp>
      <p:sp>
        <p:nvSpPr>
          <p:cNvPr id="43" name="CaixaDeTexto 42"/>
          <p:cNvSpPr txBox="1"/>
          <p:nvPr/>
        </p:nvSpPr>
        <p:spPr>
          <a:xfrm>
            <a:off x="2118413" y="6063987"/>
            <a:ext cx="2002435" cy="257369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r>
              <a:rPr lang="pt-BR" sz="1200" dirty="0" smtClean="0"/>
              <a:t> bit7    bit6      bits5:3      bits0:2</a:t>
            </a:r>
            <a:endParaRPr lang="pt-BR" sz="1200" dirty="0"/>
          </a:p>
        </p:txBody>
      </p:sp>
      <p:cxnSp>
        <p:nvCxnSpPr>
          <p:cNvPr id="44" name="Conector reto 43"/>
          <p:cNvCxnSpPr/>
          <p:nvPr/>
        </p:nvCxnSpPr>
        <p:spPr>
          <a:xfrm flipH="1">
            <a:off x="2134617" y="5327514"/>
            <a:ext cx="269131" cy="478598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" name="Conector reto 44"/>
          <p:cNvCxnSpPr/>
          <p:nvPr/>
        </p:nvCxnSpPr>
        <p:spPr>
          <a:xfrm>
            <a:off x="3231895" y="5327514"/>
            <a:ext cx="905947" cy="478598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7" name="CaixaDeTexto 46"/>
          <p:cNvSpPr txBox="1"/>
          <p:nvPr/>
        </p:nvSpPr>
        <p:spPr>
          <a:xfrm>
            <a:off x="6030967" y="5081685"/>
            <a:ext cx="2304256" cy="234286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r>
              <a:rPr lang="pt-BR" sz="105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Counter</a:t>
            </a:r>
            <a:r>
              <a:rPr lang="pt-BR" sz="105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105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 0, 1, 2 ...</a:t>
            </a:r>
            <a:endParaRPr lang="pt-BR" sz="105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9" name="Retângulo 48"/>
          <p:cNvSpPr/>
          <p:nvPr/>
        </p:nvSpPr>
        <p:spPr>
          <a:xfrm>
            <a:off x="1619673" y="4034753"/>
            <a:ext cx="1595435" cy="25202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pt-BR" sz="1400" dirty="0" smtClean="0"/>
              <a:t>SOURCE ADDRESS</a:t>
            </a:r>
            <a:endParaRPr lang="pt-BR" sz="1400" dirty="0"/>
          </a:p>
        </p:txBody>
      </p:sp>
      <p:sp>
        <p:nvSpPr>
          <p:cNvPr id="50" name="Retângulo 49"/>
          <p:cNvSpPr/>
          <p:nvPr/>
        </p:nvSpPr>
        <p:spPr>
          <a:xfrm>
            <a:off x="3215107" y="4034753"/>
            <a:ext cx="2417372" cy="25202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pt-BR" sz="1400" dirty="0" smtClean="0"/>
              <a:t>FRAME COUNTER (ASN)</a:t>
            </a:r>
            <a:endParaRPr lang="pt-BR" sz="1400" dirty="0"/>
          </a:p>
        </p:txBody>
      </p:sp>
      <p:sp>
        <p:nvSpPr>
          <p:cNvPr id="52" name="CaixaDeTexto 51"/>
          <p:cNvSpPr txBox="1"/>
          <p:nvPr/>
        </p:nvSpPr>
        <p:spPr>
          <a:xfrm>
            <a:off x="1623683" y="3782239"/>
            <a:ext cx="4008797" cy="257369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r>
              <a:rPr lang="pt-BR" sz="1200" dirty="0" smtClean="0"/>
              <a:t>               8B                                                     5B</a:t>
            </a:r>
            <a:endParaRPr lang="pt-BR" sz="1200" dirty="0"/>
          </a:p>
        </p:txBody>
      </p:sp>
      <p:cxnSp>
        <p:nvCxnSpPr>
          <p:cNvPr id="53" name="Conector de seta reta 52"/>
          <p:cNvCxnSpPr>
            <a:endCxn id="49" idx="0"/>
          </p:cNvCxnSpPr>
          <p:nvPr/>
        </p:nvCxnSpPr>
        <p:spPr>
          <a:xfrm flipH="1">
            <a:off x="2417391" y="3313648"/>
            <a:ext cx="1661295" cy="721104"/>
          </a:xfrm>
          <a:prstGeom prst="straightConnector1">
            <a:avLst/>
          </a:prstGeom>
          <a:ln w="190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onector reto 55"/>
          <p:cNvCxnSpPr/>
          <p:nvPr/>
        </p:nvCxnSpPr>
        <p:spPr>
          <a:xfrm>
            <a:off x="1623683" y="4286781"/>
            <a:ext cx="1624355" cy="767741"/>
          </a:xfrm>
          <a:prstGeom prst="line">
            <a:avLst/>
          </a:prstGeom>
          <a:ln w="127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Conector reto 56"/>
          <p:cNvCxnSpPr/>
          <p:nvPr/>
        </p:nvCxnSpPr>
        <p:spPr>
          <a:xfrm flipH="1">
            <a:off x="5014093" y="4286781"/>
            <a:ext cx="618387" cy="767741"/>
          </a:xfrm>
          <a:prstGeom prst="line">
            <a:avLst/>
          </a:prstGeom>
          <a:ln w="127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Retângulo 45"/>
          <p:cNvSpPr/>
          <p:nvPr/>
        </p:nvSpPr>
        <p:spPr>
          <a:xfrm>
            <a:off x="3203849" y="3064610"/>
            <a:ext cx="1066873" cy="25202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pt-BR" sz="1400" dirty="0" smtClean="0"/>
              <a:t>HDR</a:t>
            </a:r>
            <a:endParaRPr lang="pt-BR" sz="1400" dirty="0"/>
          </a:p>
        </p:txBody>
      </p:sp>
      <p:sp>
        <p:nvSpPr>
          <p:cNvPr id="48" name="Retângulo 47"/>
          <p:cNvSpPr/>
          <p:nvPr/>
        </p:nvSpPr>
        <p:spPr>
          <a:xfrm>
            <a:off x="5261122" y="3064610"/>
            <a:ext cx="2124236" cy="25202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pt-BR" sz="1400" dirty="0" smtClean="0"/>
              <a:t>PAYLOAD</a:t>
            </a:r>
            <a:endParaRPr lang="pt-BR" sz="1400" dirty="0"/>
          </a:p>
        </p:txBody>
      </p:sp>
      <p:sp>
        <p:nvSpPr>
          <p:cNvPr id="58" name="Retângulo 57"/>
          <p:cNvSpPr/>
          <p:nvPr/>
        </p:nvSpPr>
        <p:spPr>
          <a:xfrm>
            <a:off x="4270721" y="3064610"/>
            <a:ext cx="987995" cy="25202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pt-BR" sz="1400" dirty="0" smtClean="0"/>
              <a:t>SEC HDR</a:t>
            </a:r>
            <a:endParaRPr lang="pt-BR" sz="1400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F0229-307D-410C-8EC8-965245D22342}" type="slidenum">
              <a:rPr lang="pt-BR" smtClean="0"/>
              <a:t>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74455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ENCRYPTION (TX/DATA)</a:t>
            </a:r>
            <a:endParaRPr lang="pt-BR" dirty="0"/>
          </a:p>
        </p:txBody>
      </p:sp>
      <p:sp>
        <p:nvSpPr>
          <p:cNvPr id="5" name="Retângulo 4"/>
          <p:cNvSpPr/>
          <p:nvPr/>
        </p:nvSpPr>
        <p:spPr>
          <a:xfrm>
            <a:off x="1187624" y="1772817"/>
            <a:ext cx="1113656" cy="25202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pt-BR" sz="1400" dirty="0" smtClean="0"/>
              <a:t>A</a:t>
            </a:r>
            <a:r>
              <a:rPr lang="pt-BR" sz="1400" baseline="-25000" dirty="0" smtClean="0"/>
              <a:t>0</a:t>
            </a:r>
            <a:endParaRPr lang="pt-BR" sz="1400" dirty="0"/>
          </a:p>
        </p:txBody>
      </p:sp>
      <p:sp>
        <p:nvSpPr>
          <p:cNvPr id="6" name="Retângulo 5"/>
          <p:cNvSpPr/>
          <p:nvPr/>
        </p:nvSpPr>
        <p:spPr>
          <a:xfrm>
            <a:off x="251520" y="2708921"/>
            <a:ext cx="1113656" cy="25202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pt-BR" sz="1400" dirty="0" smtClean="0"/>
              <a:t>KEY 128</a:t>
            </a:r>
            <a:endParaRPr lang="pt-BR" sz="1400" dirty="0"/>
          </a:p>
        </p:txBody>
      </p:sp>
      <p:sp>
        <p:nvSpPr>
          <p:cNvPr id="7" name="Fluxograma: Ou 6"/>
          <p:cNvSpPr/>
          <p:nvPr/>
        </p:nvSpPr>
        <p:spPr>
          <a:xfrm>
            <a:off x="1636440" y="3140968"/>
            <a:ext cx="216024" cy="216024"/>
          </a:xfrm>
          <a:prstGeom prst="flowChartOr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9" name="Conector de seta reta 8"/>
          <p:cNvCxnSpPr>
            <a:stCxn id="5" idx="2"/>
            <a:endCxn id="10" idx="0"/>
          </p:cNvCxnSpPr>
          <p:nvPr/>
        </p:nvCxnSpPr>
        <p:spPr>
          <a:xfrm>
            <a:off x="1744452" y="2024844"/>
            <a:ext cx="0" cy="32403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Retângulo 9"/>
          <p:cNvSpPr/>
          <p:nvPr/>
        </p:nvSpPr>
        <p:spPr>
          <a:xfrm>
            <a:off x="1187624" y="2348880"/>
            <a:ext cx="1113656" cy="25202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pt-BR" sz="1400" dirty="0" smtClean="0"/>
              <a:t>AES-128</a:t>
            </a:r>
            <a:endParaRPr lang="pt-BR" sz="1400" dirty="0"/>
          </a:p>
        </p:txBody>
      </p:sp>
      <p:cxnSp>
        <p:nvCxnSpPr>
          <p:cNvPr id="26" name="Conector de seta reta 25"/>
          <p:cNvCxnSpPr>
            <a:stCxn id="7" idx="4"/>
            <a:endCxn id="28" idx="0"/>
          </p:cNvCxnSpPr>
          <p:nvPr/>
        </p:nvCxnSpPr>
        <p:spPr>
          <a:xfrm>
            <a:off x="1744452" y="3356993"/>
            <a:ext cx="0" cy="37483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Retângulo 27"/>
          <p:cNvSpPr/>
          <p:nvPr/>
        </p:nvSpPr>
        <p:spPr>
          <a:xfrm>
            <a:off x="1187624" y="3731822"/>
            <a:ext cx="1113656" cy="25202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pt-BR" sz="1400" dirty="0" smtClean="0"/>
              <a:t>S</a:t>
            </a:r>
            <a:r>
              <a:rPr lang="pt-BR" sz="1400" baseline="-25000" dirty="0"/>
              <a:t>0</a:t>
            </a:r>
            <a:endParaRPr lang="pt-BR" sz="1400" dirty="0"/>
          </a:p>
        </p:txBody>
      </p:sp>
      <p:sp>
        <p:nvSpPr>
          <p:cNvPr id="32" name="Retângulo 31"/>
          <p:cNvSpPr/>
          <p:nvPr/>
        </p:nvSpPr>
        <p:spPr>
          <a:xfrm>
            <a:off x="3021360" y="1772817"/>
            <a:ext cx="1113656" cy="25202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pt-BR" sz="1400" dirty="0" smtClean="0"/>
              <a:t>A</a:t>
            </a:r>
            <a:r>
              <a:rPr lang="pt-BR" sz="1400" baseline="-25000" dirty="0" smtClean="0"/>
              <a:t>1</a:t>
            </a:r>
            <a:endParaRPr lang="pt-BR" sz="1400" dirty="0"/>
          </a:p>
        </p:txBody>
      </p:sp>
      <p:sp>
        <p:nvSpPr>
          <p:cNvPr id="33" name="Fluxograma: Ou 32"/>
          <p:cNvSpPr/>
          <p:nvPr/>
        </p:nvSpPr>
        <p:spPr>
          <a:xfrm>
            <a:off x="3470176" y="3176972"/>
            <a:ext cx="216024" cy="216024"/>
          </a:xfrm>
          <a:prstGeom prst="flowChartOr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34" name="Conector de seta reta 33"/>
          <p:cNvCxnSpPr>
            <a:stCxn id="32" idx="2"/>
            <a:endCxn id="35" idx="0"/>
          </p:cNvCxnSpPr>
          <p:nvPr/>
        </p:nvCxnSpPr>
        <p:spPr>
          <a:xfrm>
            <a:off x="3578188" y="2024844"/>
            <a:ext cx="0" cy="32403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Retângulo 34"/>
          <p:cNvSpPr/>
          <p:nvPr/>
        </p:nvSpPr>
        <p:spPr>
          <a:xfrm>
            <a:off x="3021360" y="2348880"/>
            <a:ext cx="1113656" cy="25202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pt-BR" sz="1400" dirty="0" smtClean="0"/>
              <a:t>AES-128</a:t>
            </a:r>
            <a:endParaRPr lang="pt-BR" sz="1400" dirty="0"/>
          </a:p>
        </p:txBody>
      </p:sp>
      <p:sp>
        <p:nvSpPr>
          <p:cNvPr id="38" name="Retângulo 37"/>
          <p:cNvSpPr/>
          <p:nvPr/>
        </p:nvSpPr>
        <p:spPr>
          <a:xfrm>
            <a:off x="3021360" y="3767826"/>
            <a:ext cx="1113656" cy="25202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pt-BR" sz="1400" dirty="0" smtClean="0"/>
              <a:t>C</a:t>
            </a:r>
            <a:r>
              <a:rPr lang="pt-BR" sz="1400" baseline="-25000" dirty="0" smtClean="0"/>
              <a:t>1</a:t>
            </a:r>
            <a:endParaRPr lang="pt-BR" sz="1400" dirty="0"/>
          </a:p>
        </p:txBody>
      </p:sp>
      <p:cxnSp>
        <p:nvCxnSpPr>
          <p:cNvPr id="42" name="Conector angulado 41"/>
          <p:cNvCxnSpPr>
            <a:stCxn id="6" idx="0"/>
            <a:endCxn id="10" idx="1"/>
          </p:cNvCxnSpPr>
          <p:nvPr/>
        </p:nvCxnSpPr>
        <p:spPr>
          <a:xfrm rot="5400000" flipH="1" flipV="1">
            <a:off x="880974" y="2402270"/>
            <a:ext cx="234026" cy="379276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Retângulo 43"/>
          <p:cNvSpPr/>
          <p:nvPr/>
        </p:nvSpPr>
        <p:spPr>
          <a:xfrm>
            <a:off x="5330552" y="1772817"/>
            <a:ext cx="1113656" cy="25202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pt-BR" sz="1400" dirty="0" smtClean="0"/>
              <a:t>A</a:t>
            </a:r>
            <a:r>
              <a:rPr lang="pt-BR" sz="1400" baseline="-25000" dirty="0" smtClean="0"/>
              <a:t>(t-1)</a:t>
            </a:r>
            <a:endParaRPr lang="pt-BR" sz="1400" dirty="0"/>
          </a:p>
        </p:txBody>
      </p:sp>
      <p:sp>
        <p:nvSpPr>
          <p:cNvPr id="45" name="Fluxograma: Ou 44"/>
          <p:cNvSpPr/>
          <p:nvPr/>
        </p:nvSpPr>
        <p:spPr>
          <a:xfrm>
            <a:off x="5779368" y="3176972"/>
            <a:ext cx="216024" cy="216024"/>
          </a:xfrm>
          <a:prstGeom prst="flowChartOr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46" name="Conector de seta reta 45"/>
          <p:cNvCxnSpPr>
            <a:stCxn id="44" idx="2"/>
            <a:endCxn id="47" idx="0"/>
          </p:cNvCxnSpPr>
          <p:nvPr/>
        </p:nvCxnSpPr>
        <p:spPr>
          <a:xfrm>
            <a:off x="5887380" y="2024844"/>
            <a:ext cx="0" cy="32403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7" name="Retângulo 46"/>
          <p:cNvSpPr/>
          <p:nvPr/>
        </p:nvSpPr>
        <p:spPr>
          <a:xfrm>
            <a:off x="5330552" y="2348880"/>
            <a:ext cx="1113656" cy="25202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pt-BR" sz="1400" dirty="0" smtClean="0"/>
              <a:t>AES-128</a:t>
            </a:r>
            <a:endParaRPr lang="pt-BR" sz="1400" dirty="0"/>
          </a:p>
        </p:txBody>
      </p:sp>
      <p:sp>
        <p:nvSpPr>
          <p:cNvPr id="50" name="Retângulo 49"/>
          <p:cNvSpPr/>
          <p:nvPr/>
        </p:nvSpPr>
        <p:spPr>
          <a:xfrm>
            <a:off x="5330552" y="3767826"/>
            <a:ext cx="1113656" cy="25202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pt-BR" sz="1400" dirty="0" smtClean="0"/>
              <a:t>C</a:t>
            </a:r>
            <a:r>
              <a:rPr lang="pt-BR" sz="1400" baseline="-25000" dirty="0" smtClean="0"/>
              <a:t>(t-1)</a:t>
            </a:r>
            <a:endParaRPr lang="pt-BR" sz="1400" dirty="0"/>
          </a:p>
        </p:txBody>
      </p:sp>
      <p:sp>
        <p:nvSpPr>
          <p:cNvPr id="52" name="Retângulo 51"/>
          <p:cNvSpPr/>
          <p:nvPr/>
        </p:nvSpPr>
        <p:spPr>
          <a:xfrm>
            <a:off x="7418784" y="1772817"/>
            <a:ext cx="1113656" cy="25202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pt-BR" sz="1400" dirty="0" smtClean="0"/>
              <a:t>A</a:t>
            </a:r>
            <a:r>
              <a:rPr lang="pt-BR" sz="1400" baseline="-25000" dirty="0"/>
              <a:t>t</a:t>
            </a:r>
            <a:endParaRPr lang="pt-BR" sz="1400" dirty="0"/>
          </a:p>
        </p:txBody>
      </p:sp>
      <p:sp>
        <p:nvSpPr>
          <p:cNvPr id="53" name="Fluxograma: Ou 52"/>
          <p:cNvSpPr/>
          <p:nvPr/>
        </p:nvSpPr>
        <p:spPr>
          <a:xfrm>
            <a:off x="7867600" y="3176972"/>
            <a:ext cx="216024" cy="216024"/>
          </a:xfrm>
          <a:prstGeom prst="flowChartOr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54" name="Conector de seta reta 53"/>
          <p:cNvCxnSpPr>
            <a:stCxn id="52" idx="2"/>
            <a:endCxn id="55" idx="0"/>
          </p:cNvCxnSpPr>
          <p:nvPr/>
        </p:nvCxnSpPr>
        <p:spPr>
          <a:xfrm>
            <a:off x="7975612" y="2024844"/>
            <a:ext cx="0" cy="32403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5" name="Retângulo 54"/>
          <p:cNvSpPr/>
          <p:nvPr/>
        </p:nvSpPr>
        <p:spPr>
          <a:xfrm>
            <a:off x="7418784" y="2348880"/>
            <a:ext cx="1113656" cy="25202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pt-BR" sz="1400" dirty="0" smtClean="0"/>
              <a:t>AES-128</a:t>
            </a:r>
            <a:endParaRPr lang="pt-BR" sz="1400" dirty="0"/>
          </a:p>
        </p:txBody>
      </p:sp>
      <p:cxnSp>
        <p:nvCxnSpPr>
          <p:cNvPr id="57" name="Conector de seta reta 56"/>
          <p:cNvCxnSpPr>
            <a:stCxn id="55" idx="2"/>
            <a:endCxn id="53" idx="0"/>
          </p:cNvCxnSpPr>
          <p:nvPr/>
        </p:nvCxnSpPr>
        <p:spPr>
          <a:xfrm>
            <a:off x="7975612" y="2600909"/>
            <a:ext cx="0" cy="57606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8" name="Retângulo 57"/>
          <p:cNvSpPr/>
          <p:nvPr/>
        </p:nvSpPr>
        <p:spPr>
          <a:xfrm>
            <a:off x="7418784" y="3767826"/>
            <a:ext cx="1113656" cy="25202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pt-BR" sz="1400" dirty="0" err="1" smtClean="0"/>
              <a:t>C</a:t>
            </a:r>
            <a:r>
              <a:rPr lang="pt-BR" sz="1400" baseline="-25000" dirty="0" err="1" smtClean="0"/>
              <a:t>t</a:t>
            </a:r>
            <a:endParaRPr lang="pt-BR" sz="1400" dirty="0"/>
          </a:p>
        </p:txBody>
      </p:sp>
      <p:cxnSp>
        <p:nvCxnSpPr>
          <p:cNvPr id="62" name="Conector de seta reta 61"/>
          <p:cNvCxnSpPr>
            <a:stCxn id="10" idx="2"/>
            <a:endCxn id="7" idx="0"/>
          </p:cNvCxnSpPr>
          <p:nvPr/>
        </p:nvCxnSpPr>
        <p:spPr>
          <a:xfrm>
            <a:off x="1744452" y="2600908"/>
            <a:ext cx="0" cy="54006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6" name="Conector de seta reta 65"/>
          <p:cNvCxnSpPr>
            <a:stCxn id="33" idx="4"/>
            <a:endCxn id="38" idx="0"/>
          </p:cNvCxnSpPr>
          <p:nvPr/>
        </p:nvCxnSpPr>
        <p:spPr>
          <a:xfrm>
            <a:off x="3578188" y="3392997"/>
            <a:ext cx="0" cy="37483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" name="Conector de seta reta 67"/>
          <p:cNvCxnSpPr>
            <a:stCxn id="35" idx="2"/>
            <a:endCxn id="33" idx="0"/>
          </p:cNvCxnSpPr>
          <p:nvPr/>
        </p:nvCxnSpPr>
        <p:spPr>
          <a:xfrm>
            <a:off x="3578188" y="2600909"/>
            <a:ext cx="0" cy="57606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5" name="Conector de seta reta 74"/>
          <p:cNvCxnSpPr>
            <a:stCxn id="45" idx="4"/>
            <a:endCxn id="50" idx="0"/>
          </p:cNvCxnSpPr>
          <p:nvPr/>
        </p:nvCxnSpPr>
        <p:spPr>
          <a:xfrm>
            <a:off x="5887380" y="3392997"/>
            <a:ext cx="0" cy="37483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8" name="Conector de seta reta 77"/>
          <p:cNvCxnSpPr>
            <a:stCxn id="47" idx="2"/>
            <a:endCxn id="45" idx="0"/>
          </p:cNvCxnSpPr>
          <p:nvPr/>
        </p:nvCxnSpPr>
        <p:spPr>
          <a:xfrm>
            <a:off x="5887380" y="2600909"/>
            <a:ext cx="0" cy="57606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0" name="Conector angulado 99"/>
          <p:cNvCxnSpPr>
            <a:stCxn id="6" idx="3"/>
            <a:endCxn id="35" idx="1"/>
          </p:cNvCxnSpPr>
          <p:nvPr/>
        </p:nvCxnSpPr>
        <p:spPr>
          <a:xfrm flipV="1">
            <a:off x="1365176" y="2474895"/>
            <a:ext cx="1656184" cy="360040"/>
          </a:xfrm>
          <a:prstGeom prst="bentConnector3">
            <a:avLst>
              <a:gd name="adj1" fmla="val 73754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Conector angulado 102"/>
          <p:cNvCxnSpPr>
            <a:stCxn id="6" idx="3"/>
            <a:endCxn id="47" idx="1"/>
          </p:cNvCxnSpPr>
          <p:nvPr/>
        </p:nvCxnSpPr>
        <p:spPr>
          <a:xfrm flipV="1">
            <a:off x="1365176" y="2474895"/>
            <a:ext cx="3965376" cy="360040"/>
          </a:xfrm>
          <a:prstGeom prst="bentConnector3">
            <a:avLst>
              <a:gd name="adj1" fmla="val 9022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Conector angulado 105"/>
          <p:cNvCxnSpPr>
            <a:stCxn id="6" idx="3"/>
            <a:endCxn id="55" idx="1"/>
          </p:cNvCxnSpPr>
          <p:nvPr/>
        </p:nvCxnSpPr>
        <p:spPr>
          <a:xfrm flipV="1">
            <a:off x="1365176" y="2474895"/>
            <a:ext cx="6053608" cy="360040"/>
          </a:xfrm>
          <a:prstGeom prst="bentConnector3">
            <a:avLst>
              <a:gd name="adj1" fmla="val 91627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4" name="Retângulo 113"/>
          <p:cNvSpPr/>
          <p:nvPr/>
        </p:nvSpPr>
        <p:spPr>
          <a:xfrm>
            <a:off x="323530" y="4797153"/>
            <a:ext cx="668415" cy="252028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pt-BR" sz="1400" dirty="0" smtClean="0"/>
              <a:t>E. MIC</a:t>
            </a:r>
            <a:endParaRPr lang="pt-BR" sz="1400" dirty="0"/>
          </a:p>
        </p:txBody>
      </p:sp>
      <p:sp>
        <p:nvSpPr>
          <p:cNvPr id="117" name="Retângulo 116"/>
          <p:cNvSpPr/>
          <p:nvPr/>
        </p:nvSpPr>
        <p:spPr>
          <a:xfrm>
            <a:off x="991945" y="4797153"/>
            <a:ext cx="668415" cy="25202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36000" tIns="36000" rIns="36000" bIns="36000" rtlCol="0" anchor="ctr"/>
          <a:lstStyle/>
          <a:p>
            <a:pPr algn="ctr"/>
            <a:endParaRPr lang="pt-BR" sz="1400" dirty="0"/>
          </a:p>
        </p:txBody>
      </p:sp>
      <p:sp>
        <p:nvSpPr>
          <p:cNvPr id="118" name="Retângulo 117"/>
          <p:cNvSpPr/>
          <p:nvPr/>
        </p:nvSpPr>
        <p:spPr>
          <a:xfrm>
            <a:off x="1660359" y="4797153"/>
            <a:ext cx="668415" cy="25202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36000" tIns="36000" rIns="36000" bIns="36000" rtlCol="0" anchor="ctr"/>
          <a:lstStyle/>
          <a:p>
            <a:pPr algn="ctr"/>
            <a:endParaRPr lang="pt-BR" sz="1400" dirty="0"/>
          </a:p>
        </p:txBody>
      </p:sp>
      <p:sp>
        <p:nvSpPr>
          <p:cNvPr id="119" name="Retângulo 118"/>
          <p:cNvSpPr/>
          <p:nvPr/>
        </p:nvSpPr>
        <p:spPr>
          <a:xfrm>
            <a:off x="2328774" y="4797153"/>
            <a:ext cx="668415" cy="25202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36000" tIns="36000" rIns="36000" bIns="36000" rtlCol="0" anchor="ctr"/>
          <a:lstStyle/>
          <a:p>
            <a:pPr algn="ctr"/>
            <a:endParaRPr lang="pt-BR" sz="1400" dirty="0"/>
          </a:p>
        </p:txBody>
      </p:sp>
      <p:cxnSp>
        <p:nvCxnSpPr>
          <p:cNvPr id="121" name="Conector reto 120"/>
          <p:cNvCxnSpPr/>
          <p:nvPr/>
        </p:nvCxnSpPr>
        <p:spPr>
          <a:xfrm flipH="1">
            <a:off x="323528" y="4009000"/>
            <a:ext cx="843075" cy="788153"/>
          </a:xfrm>
          <a:prstGeom prst="line">
            <a:avLst/>
          </a:prstGeom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23" name="Conector reto 122"/>
          <p:cNvCxnSpPr/>
          <p:nvPr/>
        </p:nvCxnSpPr>
        <p:spPr>
          <a:xfrm>
            <a:off x="2328774" y="4019855"/>
            <a:ext cx="681265" cy="777298"/>
          </a:xfrm>
          <a:prstGeom prst="line">
            <a:avLst/>
          </a:prstGeom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124" name="CaixaDeTexto 123"/>
          <p:cNvSpPr txBox="1"/>
          <p:nvPr/>
        </p:nvSpPr>
        <p:spPr>
          <a:xfrm>
            <a:off x="336379" y="5074503"/>
            <a:ext cx="2673660" cy="257369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r>
              <a:rPr lang="pt-BR" sz="1200" dirty="0" smtClean="0"/>
              <a:t>     4B                </a:t>
            </a:r>
            <a:r>
              <a:rPr lang="pt-BR" sz="1200" dirty="0" err="1" smtClean="0"/>
              <a:t>4B</a:t>
            </a:r>
            <a:r>
              <a:rPr lang="pt-BR" sz="1200" dirty="0" smtClean="0"/>
              <a:t>              </a:t>
            </a:r>
            <a:r>
              <a:rPr lang="pt-BR" sz="1200" dirty="0" err="1" smtClean="0"/>
              <a:t>4B</a:t>
            </a:r>
            <a:r>
              <a:rPr lang="pt-BR" sz="1200" dirty="0" smtClean="0"/>
              <a:t>              </a:t>
            </a:r>
            <a:r>
              <a:rPr lang="pt-BR" sz="1200" dirty="0" err="1" smtClean="0"/>
              <a:t>4B</a:t>
            </a:r>
            <a:endParaRPr lang="pt-BR" sz="1200" dirty="0"/>
          </a:p>
        </p:txBody>
      </p:sp>
      <p:cxnSp>
        <p:nvCxnSpPr>
          <p:cNvPr id="69" name="Conector de seta reta 68"/>
          <p:cNvCxnSpPr>
            <a:stCxn id="53" idx="4"/>
            <a:endCxn id="58" idx="0"/>
          </p:cNvCxnSpPr>
          <p:nvPr/>
        </p:nvCxnSpPr>
        <p:spPr>
          <a:xfrm>
            <a:off x="7975612" y="3392997"/>
            <a:ext cx="0" cy="37483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9" name="Retângulo 78"/>
          <p:cNvSpPr/>
          <p:nvPr/>
        </p:nvSpPr>
        <p:spPr>
          <a:xfrm>
            <a:off x="248405" y="3116808"/>
            <a:ext cx="556828" cy="252028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pt-BR" sz="1400" dirty="0" smtClean="0"/>
              <a:t>MIC</a:t>
            </a:r>
            <a:endParaRPr lang="pt-BR" sz="1400" dirty="0"/>
          </a:p>
        </p:txBody>
      </p:sp>
      <p:cxnSp>
        <p:nvCxnSpPr>
          <p:cNvPr id="80" name="Conector de seta reta 79"/>
          <p:cNvCxnSpPr>
            <a:stCxn id="142" idx="3"/>
            <a:endCxn id="7" idx="2"/>
          </p:cNvCxnSpPr>
          <p:nvPr/>
        </p:nvCxnSpPr>
        <p:spPr>
          <a:xfrm>
            <a:off x="1351429" y="3242822"/>
            <a:ext cx="285012" cy="615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7" name="Retângulo 86"/>
          <p:cNvSpPr/>
          <p:nvPr/>
        </p:nvSpPr>
        <p:spPr>
          <a:xfrm>
            <a:off x="2085256" y="3149352"/>
            <a:ext cx="1113656" cy="25202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pt-BR" sz="1400" dirty="0" smtClean="0"/>
              <a:t>M</a:t>
            </a:r>
            <a:r>
              <a:rPr lang="pt-BR" sz="1400" baseline="-25000" dirty="0" smtClean="0"/>
              <a:t>1</a:t>
            </a:r>
            <a:endParaRPr lang="pt-BR" sz="1400" dirty="0"/>
          </a:p>
        </p:txBody>
      </p:sp>
      <p:cxnSp>
        <p:nvCxnSpPr>
          <p:cNvPr id="88" name="Conector de seta reta 87"/>
          <p:cNvCxnSpPr>
            <a:stCxn id="87" idx="3"/>
          </p:cNvCxnSpPr>
          <p:nvPr/>
        </p:nvCxnSpPr>
        <p:spPr>
          <a:xfrm>
            <a:off x="3198913" y="3275366"/>
            <a:ext cx="269289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1" name="Retângulo 90"/>
          <p:cNvSpPr/>
          <p:nvPr/>
        </p:nvSpPr>
        <p:spPr>
          <a:xfrm>
            <a:off x="4413191" y="3140969"/>
            <a:ext cx="1113656" cy="25202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pt-BR" sz="1400" dirty="0"/>
              <a:t>M</a:t>
            </a:r>
            <a:r>
              <a:rPr lang="pt-BR" sz="1400" baseline="-25000" dirty="0"/>
              <a:t>(t-1</a:t>
            </a:r>
            <a:r>
              <a:rPr lang="pt-BR" sz="1400" baseline="-25000" dirty="0" smtClean="0"/>
              <a:t>)</a:t>
            </a:r>
            <a:endParaRPr lang="pt-BR" sz="1400" dirty="0"/>
          </a:p>
        </p:txBody>
      </p:sp>
      <p:cxnSp>
        <p:nvCxnSpPr>
          <p:cNvPr id="92" name="Conector de seta reta 91"/>
          <p:cNvCxnSpPr>
            <a:stCxn id="91" idx="3"/>
          </p:cNvCxnSpPr>
          <p:nvPr/>
        </p:nvCxnSpPr>
        <p:spPr>
          <a:xfrm>
            <a:off x="5526849" y="3266982"/>
            <a:ext cx="269289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6" name="Retângulo 95"/>
          <p:cNvSpPr/>
          <p:nvPr/>
        </p:nvSpPr>
        <p:spPr>
          <a:xfrm>
            <a:off x="6501423" y="3140969"/>
            <a:ext cx="1113656" cy="25202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pt-BR" sz="1400" dirty="0"/>
              <a:t>M</a:t>
            </a:r>
            <a:r>
              <a:rPr lang="pt-BR" sz="1400" baseline="-25000" dirty="0"/>
              <a:t> t</a:t>
            </a:r>
            <a:endParaRPr lang="pt-BR" sz="1400" dirty="0"/>
          </a:p>
        </p:txBody>
      </p:sp>
      <p:cxnSp>
        <p:nvCxnSpPr>
          <p:cNvPr id="97" name="Conector de seta reta 96"/>
          <p:cNvCxnSpPr>
            <a:stCxn id="96" idx="3"/>
          </p:cNvCxnSpPr>
          <p:nvPr/>
        </p:nvCxnSpPr>
        <p:spPr>
          <a:xfrm>
            <a:off x="7615081" y="3266982"/>
            <a:ext cx="269289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9" name="CaixaDeTexto 98"/>
          <p:cNvSpPr txBox="1"/>
          <p:nvPr/>
        </p:nvSpPr>
        <p:spPr>
          <a:xfrm>
            <a:off x="4391981" y="2348881"/>
            <a:ext cx="417467" cy="288147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pt-BR" sz="1400" b="1" dirty="0" smtClean="0"/>
              <a:t>...</a:t>
            </a:r>
            <a:endParaRPr lang="pt-BR" sz="1400" b="1" dirty="0"/>
          </a:p>
        </p:txBody>
      </p:sp>
      <p:sp>
        <p:nvSpPr>
          <p:cNvPr id="104" name="Retângulo 103"/>
          <p:cNvSpPr/>
          <p:nvPr/>
        </p:nvSpPr>
        <p:spPr>
          <a:xfrm>
            <a:off x="3544047" y="5805263"/>
            <a:ext cx="1113656" cy="25202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pt-BR" sz="1400" dirty="0"/>
              <a:t>C</a:t>
            </a:r>
            <a:r>
              <a:rPr lang="pt-BR" sz="1400" baseline="-25000" dirty="0"/>
              <a:t>1</a:t>
            </a:r>
            <a:endParaRPr lang="pt-BR" sz="1400" dirty="0"/>
          </a:p>
        </p:txBody>
      </p:sp>
      <p:sp>
        <p:nvSpPr>
          <p:cNvPr id="105" name="Retângulo 104"/>
          <p:cNvSpPr/>
          <p:nvPr/>
        </p:nvSpPr>
        <p:spPr>
          <a:xfrm>
            <a:off x="4657703" y="5805263"/>
            <a:ext cx="1113656" cy="25202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pt-BR" sz="1400" dirty="0" smtClean="0"/>
              <a:t>C</a:t>
            </a:r>
            <a:r>
              <a:rPr lang="pt-BR" sz="1400" baseline="-25000" dirty="0" smtClean="0"/>
              <a:t>2</a:t>
            </a:r>
            <a:endParaRPr lang="pt-BR" sz="1400" dirty="0"/>
          </a:p>
        </p:txBody>
      </p:sp>
      <p:sp>
        <p:nvSpPr>
          <p:cNvPr id="107" name="Retângulo 106"/>
          <p:cNvSpPr/>
          <p:nvPr/>
        </p:nvSpPr>
        <p:spPr>
          <a:xfrm>
            <a:off x="6062448" y="5805263"/>
            <a:ext cx="1113656" cy="25202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pt-BR" sz="1400" dirty="0"/>
              <a:t>C</a:t>
            </a:r>
            <a:r>
              <a:rPr lang="pt-BR" sz="1400" baseline="-25000" dirty="0"/>
              <a:t>(t-1)</a:t>
            </a:r>
            <a:endParaRPr lang="pt-BR" sz="1400" dirty="0"/>
          </a:p>
        </p:txBody>
      </p:sp>
      <p:sp>
        <p:nvSpPr>
          <p:cNvPr id="108" name="Retângulo 107"/>
          <p:cNvSpPr/>
          <p:nvPr/>
        </p:nvSpPr>
        <p:spPr>
          <a:xfrm>
            <a:off x="7176104" y="5805263"/>
            <a:ext cx="1113656" cy="25202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pt-BR" sz="1400" dirty="0" err="1"/>
              <a:t>C</a:t>
            </a:r>
            <a:r>
              <a:rPr lang="pt-BR" sz="1400" baseline="-25000" dirty="0" err="1"/>
              <a:t>t</a:t>
            </a:r>
            <a:endParaRPr lang="pt-BR" sz="1400" dirty="0"/>
          </a:p>
        </p:txBody>
      </p:sp>
      <p:sp>
        <p:nvSpPr>
          <p:cNvPr id="109" name="Retângulo 108"/>
          <p:cNvSpPr/>
          <p:nvPr/>
        </p:nvSpPr>
        <p:spPr>
          <a:xfrm>
            <a:off x="5771357" y="5805263"/>
            <a:ext cx="291091" cy="25202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pt-BR" sz="1400" dirty="0" smtClean="0"/>
              <a:t>...</a:t>
            </a:r>
            <a:endParaRPr lang="pt-BR" sz="1400" dirty="0"/>
          </a:p>
        </p:txBody>
      </p:sp>
      <p:sp>
        <p:nvSpPr>
          <p:cNvPr id="110" name="CaixaDeTexto 109"/>
          <p:cNvSpPr txBox="1"/>
          <p:nvPr/>
        </p:nvSpPr>
        <p:spPr>
          <a:xfrm>
            <a:off x="3544045" y="5301208"/>
            <a:ext cx="4745715" cy="442035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pt-BR" sz="1200" b="1" dirty="0" smtClean="0"/>
              <a:t>ENCRYPTED PAYLOAD </a:t>
            </a:r>
            <a:r>
              <a:rPr lang="pt-BR" sz="1200" dirty="0" smtClean="0"/>
              <a:t>(LEFTMOST m OCTETS)</a:t>
            </a:r>
          </a:p>
          <a:p>
            <a:pPr algn="ctr"/>
            <a:endParaRPr lang="pt-BR" sz="1200" dirty="0"/>
          </a:p>
        </p:txBody>
      </p:sp>
      <p:sp>
        <p:nvSpPr>
          <p:cNvPr id="72" name="Chave esquerda 71"/>
          <p:cNvSpPr/>
          <p:nvPr/>
        </p:nvSpPr>
        <p:spPr>
          <a:xfrm rot="5400000" flipV="1">
            <a:off x="5636618" y="3440791"/>
            <a:ext cx="245817" cy="4398699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6" name="Retângulo 115"/>
          <p:cNvSpPr/>
          <p:nvPr/>
        </p:nvSpPr>
        <p:spPr>
          <a:xfrm>
            <a:off x="3495323" y="6273315"/>
            <a:ext cx="4464496" cy="252028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pt-BR" sz="1400" dirty="0" smtClean="0"/>
              <a:t>ENCRYPTED PAYLOAD</a:t>
            </a:r>
            <a:endParaRPr lang="pt-BR" sz="1400" dirty="0"/>
          </a:p>
        </p:txBody>
      </p:sp>
      <p:sp>
        <p:nvSpPr>
          <p:cNvPr id="115" name="Retângulo 114"/>
          <p:cNvSpPr/>
          <p:nvPr/>
        </p:nvSpPr>
        <p:spPr>
          <a:xfrm>
            <a:off x="7987926" y="6273315"/>
            <a:ext cx="668415" cy="252028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pt-BR" sz="1400" dirty="0" smtClean="0"/>
              <a:t>E. MIC</a:t>
            </a:r>
            <a:endParaRPr lang="pt-BR" sz="1400" dirty="0"/>
          </a:p>
        </p:txBody>
      </p:sp>
      <p:sp>
        <p:nvSpPr>
          <p:cNvPr id="130" name="Retângulo 129"/>
          <p:cNvSpPr/>
          <p:nvPr/>
        </p:nvSpPr>
        <p:spPr>
          <a:xfrm>
            <a:off x="1716728" y="6273315"/>
            <a:ext cx="1066873" cy="25202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pt-BR" sz="1400" dirty="0" smtClean="0"/>
              <a:t>HDR</a:t>
            </a:r>
            <a:endParaRPr lang="pt-BR" sz="1400" dirty="0"/>
          </a:p>
        </p:txBody>
      </p:sp>
      <p:sp>
        <p:nvSpPr>
          <p:cNvPr id="133" name="Retângulo 132"/>
          <p:cNvSpPr/>
          <p:nvPr/>
        </p:nvSpPr>
        <p:spPr>
          <a:xfrm>
            <a:off x="8662084" y="6273315"/>
            <a:ext cx="374413" cy="25202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pt-BR" sz="1400" dirty="0" smtClean="0"/>
              <a:t>CRC</a:t>
            </a:r>
            <a:endParaRPr lang="pt-BR" sz="1400" dirty="0"/>
          </a:p>
        </p:txBody>
      </p:sp>
      <p:sp>
        <p:nvSpPr>
          <p:cNvPr id="134" name="Retângulo 133"/>
          <p:cNvSpPr/>
          <p:nvPr/>
        </p:nvSpPr>
        <p:spPr>
          <a:xfrm>
            <a:off x="2783599" y="6273315"/>
            <a:ext cx="702079" cy="25202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pt-BR" sz="1400" dirty="0" smtClean="0"/>
              <a:t>SEC HDR</a:t>
            </a:r>
            <a:endParaRPr lang="pt-BR" sz="1400" dirty="0"/>
          </a:p>
        </p:txBody>
      </p:sp>
      <p:cxnSp>
        <p:nvCxnSpPr>
          <p:cNvPr id="83" name="Conector reto 82"/>
          <p:cNvCxnSpPr/>
          <p:nvPr/>
        </p:nvCxnSpPr>
        <p:spPr>
          <a:xfrm flipV="1">
            <a:off x="7984865" y="5661248"/>
            <a:ext cx="1" cy="900101"/>
          </a:xfrm>
          <a:prstGeom prst="line">
            <a:avLst/>
          </a:prstGeom>
          <a:ln w="19050">
            <a:solidFill>
              <a:schemeClr val="accent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5" name="Retângulo 134"/>
          <p:cNvSpPr/>
          <p:nvPr/>
        </p:nvSpPr>
        <p:spPr>
          <a:xfrm>
            <a:off x="3570703" y="4811889"/>
            <a:ext cx="1113656" cy="25202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pt-BR" sz="1400" dirty="0"/>
              <a:t>M</a:t>
            </a:r>
            <a:r>
              <a:rPr lang="pt-BR" sz="1400" baseline="-25000" dirty="0"/>
              <a:t>1</a:t>
            </a:r>
            <a:endParaRPr lang="pt-BR" sz="1400" dirty="0"/>
          </a:p>
        </p:txBody>
      </p:sp>
      <p:sp>
        <p:nvSpPr>
          <p:cNvPr id="136" name="Retângulo 135"/>
          <p:cNvSpPr/>
          <p:nvPr/>
        </p:nvSpPr>
        <p:spPr>
          <a:xfrm>
            <a:off x="4684359" y="4811889"/>
            <a:ext cx="1113656" cy="25202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pt-BR" sz="1400" dirty="0" smtClean="0"/>
              <a:t>M</a:t>
            </a:r>
            <a:r>
              <a:rPr lang="pt-BR" sz="1400" baseline="-25000" dirty="0" smtClean="0"/>
              <a:t>2</a:t>
            </a:r>
            <a:endParaRPr lang="pt-BR" sz="1400" dirty="0"/>
          </a:p>
        </p:txBody>
      </p:sp>
      <p:sp>
        <p:nvSpPr>
          <p:cNvPr id="137" name="Retângulo 136"/>
          <p:cNvSpPr/>
          <p:nvPr/>
        </p:nvSpPr>
        <p:spPr>
          <a:xfrm>
            <a:off x="6089104" y="4811889"/>
            <a:ext cx="1113656" cy="25202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pt-BR" sz="1400" dirty="0" smtClean="0"/>
              <a:t>M</a:t>
            </a:r>
            <a:r>
              <a:rPr lang="pt-BR" sz="1400" baseline="-25000" dirty="0" smtClean="0"/>
              <a:t>(t-1)</a:t>
            </a:r>
            <a:endParaRPr lang="pt-BR" sz="1400" dirty="0"/>
          </a:p>
        </p:txBody>
      </p:sp>
      <p:sp>
        <p:nvSpPr>
          <p:cNvPr id="138" name="Retângulo 137"/>
          <p:cNvSpPr/>
          <p:nvPr/>
        </p:nvSpPr>
        <p:spPr>
          <a:xfrm>
            <a:off x="7202760" y="4811889"/>
            <a:ext cx="1113656" cy="25202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pt-BR" sz="1400" dirty="0" smtClean="0"/>
              <a:t>M</a:t>
            </a:r>
            <a:r>
              <a:rPr lang="pt-BR" sz="1400" baseline="-25000" dirty="0" smtClean="0"/>
              <a:t> t</a:t>
            </a:r>
            <a:endParaRPr lang="pt-BR" sz="1400" dirty="0"/>
          </a:p>
        </p:txBody>
      </p:sp>
      <p:sp>
        <p:nvSpPr>
          <p:cNvPr id="139" name="Retângulo 138"/>
          <p:cNvSpPr/>
          <p:nvPr/>
        </p:nvSpPr>
        <p:spPr>
          <a:xfrm>
            <a:off x="5798013" y="4811889"/>
            <a:ext cx="291091" cy="25202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pt-BR" sz="1400" dirty="0" smtClean="0"/>
              <a:t>...</a:t>
            </a:r>
            <a:endParaRPr lang="pt-BR" sz="1400" dirty="0"/>
          </a:p>
        </p:txBody>
      </p:sp>
      <p:sp>
        <p:nvSpPr>
          <p:cNvPr id="140" name="CaixaDeTexto 139"/>
          <p:cNvSpPr txBox="1"/>
          <p:nvPr/>
        </p:nvSpPr>
        <p:spPr>
          <a:xfrm>
            <a:off x="3570701" y="4559863"/>
            <a:ext cx="4745715" cy="257369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pt-BR" sz="1200" b="1" dirty="0" smtClean="0"/>
              <a:t>ENC DATA</a:t>
            </a:r>
            <a:endParaRPr lang="pt-BR" sz="1200" b="1" dirty="0"/>
          </a:p>
        </p:txBody>
      </p:sp>
      <p:sp>
        <p:nvSpPr>
          <p:cNvPr id="141" name="CaixaDeTexto 140"/>
          <p:cNvSpPr txBox="1"/>
          <p:nvPr/>
        </p:nvSpPr>
        <p:spPr>
          <a:xfrm>
            <a:off x="323529" y="6267976"/>
            <a:ext cx="1384599" cy="257369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pt-BR" sz="1200" b="1" dirty="0" smtClean="0"/>
              <a:t>FINAL FRAME:</a:t>
            </a:r>
            <a:endParaRPr lang="pt-BR" sz="1200" b="1" dirty="0"/>
          </a:p>
        </p:txBody>
      </p:sp>
      <p:sp>
        <p:nvSpPr>
          <p:cNvPr id="142" name="Retângulo 141"/>
          <p:cNvSpPr/>
          <p:nvPr/>
        </p:nvSpPr>
        <p:spPr>
          <a:xfrm>
            <a:off x="808348" y="3116808"/>
            <a:ext cx="543080" cy="25202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pt-BR" sz="1400" dirty="0" smtClean="0"/>
              <a:t>PAD.</a:t>
            </a:r>
            <a:endParaRPr lang="pt-BR" sz="1400" dirty="0"/>
          </a:p>
        </p:txBody>
      </p:sp>
      <p:sp>
        <p:nvSpPr>
          <p:cNvPr id="143" name="CaixaDeTexto 142"/>
          <p:cNvSpPr txBox="1"/>
          <p:nvPr/>
        </p:nvSpPr>
        <p:spPr>
          <a:xfrm>
            <a:off x="4427985" y="1787146"/>
            <a:ext cx="417467" cy="288147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pt-BR" sz="1400" b="1" dirty="0" smtClean="0"/>
              <a:t>...</a:t>
            </a:r>
            <a:endParaRPr lang="pt-BR" sz="1400" b="1" dirty="0"/>
          </a:p>
        </p:txBody>
      </p:sp>
      <p:sp>
        <p:nvSpPr>
          <p:cNvPr id="144" name="CaixaDeTexto 143"/>
          <p:cNvSpPr txBox="1"/>
          <p:nvPr/>
        </p:nvSpPr>
        <p:spPr>
          <a:xfrm>
            <a:off x="4427984" y="3717033"/>
            <a:ext cx="417467" cy="288147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pt-BR" sz="1400" b="1" dirty="0" smtClean="0"/>
              <a:t>...</a:t>
            </a:r>
            <a:endParaRPr lang="pt-BR" sz="1400" b="1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F0229-307D-410C-8EC8-965245D22342}" type="slidenum">
              <a:rPr lang="pt-BR" smtClean="0"/>
              <a:t>8</a:t>
            </a:fld>
            <a:endParaRPr lang="pt-BR"/>
          </a:p>
        </p:txBody>
      </p:sp>
      <p:sp>
        <p:nvSpPr>
          <p:cNvPr id="76" name="CaixaDeTexto 75"/>
          <p:cNvSpPr txBox="1"/>
          <p:nvPr/>
        </p:nvSpPr>
        <p:spPr>
          <a:xfrm>
            <a:off x="107505" y="1325322"/>
            <a:ext cx="1180065" cy="318924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r>
              <a:rPr lang="pt-BR" sz="1600" b="1" dirty="0" smtClean="0"/>
              <a:t>AES-CTR</a:t>
            </a:r>
            <a:endParaRPr lang="pt-BR" sz="1050" b="1" dirty="0"/>
          </a:p>
        </p:txBody>
      </p:sp>
    </p:spTree>
    <p:extLst>
      <p:ext uri="{BB962C8B-B14F-4D97-AF65-F5344CB8AC3E}">
        <p14:creationId xmlns:p14="http://schemas.microsoft.com/office/powerpoint/2010/main" val="544243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Retângulo 60"/>
          <p:cNvSpPr/>
          <p:nvPr/>
        </p:nvSpPr>
        <p:spPr>
          <a:xfrm>
            <a:off x="1691680" y="5643366"/>
            <a:ext cx="1113656" cy="25202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pt-BR" sz="1400" dirty="0"/>
              <a:t>C</a:t>
            </a:r>
            <a:r>
              <a:rPr lang="pt-BR" sz="1400" baseline="-25000" dirty="0"/>
              <a:t>1</a:t>
            </a:r>
            <a:endParaRPr lang="pt-BR" sz="1400" dirty="0"/>
          </a:p>
        </p:txBody>
      </p:sp>
      <p:sp>
        <p:nvSpPr>
          <p:cNvPr id="62" name="Retângulo 61"/>
          <p:cNvSpPr/>
          <p:nvPr/>
        </p:nvSpPr>
        <p:spPr>
          <a:xfrm>
            <a:off x="2805336" y="5643366"/>
            <a:ext cx="1113656" cy="25202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pt-BR" sz="1400" dirty="0" smtClean="0"/>
              <a:t>C</a:t>
            </a:r>
            <a:r>
              <a:rPr lang="pt-BR" sz="1400" baseline="-25000" dirty="0" smtClean="0"/>
              <a:t>2</a:t>
            </a:r>
            <a:endParaRPr lang="pt-BR" sz="1400" dirty="0"/>
          </a:p>
        </p:txBody>
      </p:sp>
      <p:sp>
        <p:nvSpPr>
          <p:cNvPr id="66" name="Retângulo 65"/>
          <p:cNvSpPr/>
          <p:nvPr/>
        </p:nvSpPr>
        <p:spPr>
          <a:xfrm>
            <a:off x="4210083" y="5643366"/>
            <a:ext cx="1113656" cy="25202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pt-BR" sz="1400" dirty="0"/>
              <a:t>C</a:t>
            </a:r>
            <a:r>
              <a:rPr lang="pt-BR" sz="1400" baseline="-25000" dirty="0"/>
              <a:t>(t-1)</a:t>
            </a:r>
            <a:endParaRPr lang="pt-BR" sz="1400" dirty="0"/>
          </a:p>
        </p:txBody>
      </p:sp>
      <p:sp>
        <p:nvSpPr>
          <p:cNvPr id="67" name="Retângulo 66"/>
          <p:cNvSpPr/>
          <p:nvPr/>
        </p:nvSpPr>
        <p:spPr>
          <a:xfrm>
            <a:off x="5323739" y="5643366"/>
            <a:ext cx="1113656" cy="25202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pt-BR" sz="1400" dirty="0" err="1"/>
              <a:t>C</a:t>
            </a:r>
            <a:r>
              <a:rPr lang="pt-BR" sz="1400" baseline="-25000" dirty="0" err="1"/>
              <a:t>t</a:t>
            </a:r>
            <a:endParaRPr lang="pt-BR" sz="1400" dirty="0"/>
          </a:p>
        </p:txBody>
      </p:sp>
      <p:sp>
        <p:nvSpPr>
          <p:cNvPr id="68" name="Retângulo 67"/>
          <p:cNvSpPr/>
          <p:nvPr/>
        </p:nvSpPr>
        <p:spPr>
          <a:xfrm>
            <a:off x="3918992" y="5643366"/>
            <a:ext cx="291091" cy="25202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pt-BR" sz="1400" dirty="0" smtClean="0"/>
              <a:t>...</a:t>
            </a:r>
            <a:endParaRPr lang="pt-BR" sz="1400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DECRYPTION (RX/DATA)</a:t>
            </a:r>
            <a:endParaRPr lang="pt-BR" dirty="0"/>
          </a:p>
        </p:txBody>
      </p:sp>
      <p:sp>
        <p:nvSpPr>
          <p:cNvPr id="3" name="Retângulo 2"/>
          <p:cNvSpPr/>
          <p:nvPr/>
        </p:nvSpPr>
        <p:spPr>
          <a:xfrm>
            <a:off x="5188954" y="1484784"/>
            <a:ext cx="2798972" cy="252028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pt-BR" sz="1400" dirty="0" smtClean="0"/>
              <a:t>ENCRYPTED PAYLOAD</a:t>
            </a:r>
            <a:endParaRPr lang="pt-BR" sz="1400" dirty="0"/>
          </a:p>
        </p:txBody>
      </p:sp>
      <p:sp>
        <p:nvSpPr>
          <p:cNvPr id="4" name="Retângulo 3"/>
          <p:cNvSpPr/>
          <p:nvPr/>
        </p:nvSpPr>
        <p:spPr>
          <a:xfrm>
            <a:off x="7987926" y="1484784"/>
            <a:ext cx="668415" cy="252028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pt-BR" sz="1400" dirty="0" smtClean="0"/>
              <a:t>E. MIC</a:t>
            </a:r>
            <a:endParaRPr lang="pt-BR" sz="1400" dirty="0"/>
          </a:p>
        </p:txBody>
      </p:sp>
      <p:sp>
        <p:nvSpPr>
          <p:cNvPr id="5" name="Retângulo 4"/>
          <p:cNvSpPr/>
          <p:nvPr/>
        </p:nvSpPr>
        <p:spPr>
          <a:xfrm>
            <a:off x="3420002" y="1484784"/>
            <a:ext cx="1066873" cy="25202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pt-BR" sz="1400" dirty="0" smtClean="0"/>
              <a:t>HDR</a:t>
            </a:r>
            <a:endParaRPr lang="pt-BR" sz="1400" dirty="0"/>
          </a:p>
        </p:txBody>
      </p:sp>
      <p:sp>
        <p:nvSpPr>
          <p:cNvPr id="6" name="Retângulo 5"/>
          <p:cNvSpPr/>
          <p:nvPr/>
        </p:nvSpPr>
        <p:spPr>
          <a:xfrm>
            <a:off x="8662084" y="1484784"/>
            <a:ext cx="374413" cy="25202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pt-BR" sz="1400" dirty="0" smtClean="0"/>
              <a:t>CRC</a:t>
            </a:r>
            <a:endParaRPr lang="pt-BR" sz="1400" dirty="0"/>
          </a:p>
        </p:txBody>
      </p:sp>
      <p:sp>
        <p:nvSpPr>
          <p:cNvPr id="7" name="Retângulo 6"/>
          <p:cNvSpPr/>
          <p:nvPr/>
        </p:nvSpPr>
        <p:spPr>
          <a:xfrm>
            <a:off x="4486874" y="1484784"/>
            <a:ext cx="702079" cy="25202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pt-BR" sz="1400" dirty="0" smtClean="0"/>
              <a:t>SEC HDR</a:t>
            </a:r>
            <a:endParaRPr lang="pt-BR" sz="1400" dirty="0"/>
          </a:p>
        </p:txBody>
      </p:sp>
      <p:sp>
        <p:nvSpPr>
          <p:cNvPr id="8" name="Retângulo 7"/>
          <p:cNvSpPr/>
          <p:nvPr/>
        </p:nvSpPr>
        <p:spPr>
          <a:xfrm>
            <a:off x="1784495" y="4509120"/>
            <a:ext cx="4464496" cy="252028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pt-BR" sz="1400" dirty="0" smtClean="0"/>
              <a:t>ENCRYPTED PAYLOAD</a:t>
            </a:r>
            <a:endParaRPr lang="pt-BR" sz="1400" dirty="0"/>
          </a:p>
        </p:txBody>
      </p:sp>
      <p:sp>
        <p:nvSpPr>
          <p:cNvPr id="9" name="Retângulo 8"/>
          <p:cNvSpPr/>
          <p:nvPr/>
        </p:nvSpPr>
        <p:spPr>
          <a:xfrm>
            <a:off x="1782274" y="4949550"/>
            <a:ext cx="668415" cy="252028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pt-BR" sz="1400" dirty="0" smtClean="0"/>
              <a:t>E. MIC</a:t>
            </a:r>
            <a:endParaRPr lang="pt-BR" sz="1400" dirty="0"/>
          </a:p>
        </p:txBody>
      </p:sp>
      <p:sp>
        <p:nvSpPr>
          <p:cNvPr id="13" name="Retângulo 12"/>
          <p:cNvSpPr/>
          <p:nvPr/>
        </p:nvSpPr>
        <p:spPr>
          <a:xfrm>
            <a:off x="6246430" y="4509120"/>
            <a:ext cx="917857" cy="25202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pt-BR" sz="1400" dirty="0" smtClean="0"/>
              <a:t>PADDING</a:t>
            </a:r>
            <a:endParaRPr lang="pt-BR" sz="1400" dirty="0"/>
          </a:p>
        </p:txBody>
      </p:sp>
      <p:sp>
        <p:nvSpPr>
          <p:cNvPr id="15" name="CaixaDeTexto 14"/>
          <p:cNvSpPr txBox="1"/>
          <p:nvPr/>
        </p:nvSpPr>
        <p:spPr>
          <a:xfrm>
            <a:off x="7220575" y="4510862"/>
            <a:ext cx="1534699" cy="257369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r>
              <a:rPr lang="pt-BR" sz="1200" dirty="0" smtClean="0"/>
              <a:t>Must </a:t>
            </a:r>
            <a:r>
              <a:rPr lang="pt-BR" sz="1200" dirty="0" err="1" smtClean="0"/>
              <a:t>be</a:t>
            </a:r>
            <a:r>
              <a:rPr lang="pt-BR" sz="1200" dirty="0" smtClean="0"/>
              <a:t> </a:t>
            </a:r>
            <a:r>
              <a:rPr lang="pt-BR" sz="1200" dirty="0" err="1" smtClean="0"/>
              <a:t>divisible</a:t>
            </a:r>
            <a:r>
              <a:rPr lang="pt-BR" sz="1200" dirty="0" smtClean="0"/>
              <a:t> </a:t>
            </a:r>
            <a:r>
              <a:rPr lang="pt-BR" sz="1200" dirty="0" err="1" smtClean="0"/>
              <a:t>by</a:t>
            </a:r>
            <a:r>
              <a:rPr lang="pt-BR" sz="1200" dirty="0" smtClean="0"/>
              <a:t> 16</a:t>
            </a:r>
            <a:endParaRPr lang="pt-BR" sz="1200" dirty="0"/>
          </a:p>
        </p:txBody>
      </p:sp>
      <p:sp>
        <p:nvSpPr>
          <p:cNvPr id="19" name="CaixaDeTexto 18"/>
          <p:cNvSpPr txBox="1"/>
          <p:nvPr/>
        </p:nvSpPr>
        <p:spPr>
          <a:xfrm>
            <a:off x="5145621" y="3436832"/>
            <a:ext cx="2664296" cy="902837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r>
              <a:rPr lang="pt-BR" sz="105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L’= L-1 = 1  (</a:t>
            </a:r>
            <a:r>
              <a:rPr lang="pt-BR" sz="105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length</a:t>
            </a:r>
            <a:r>
              <a:rPr lang="pt-BR" sz="105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105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field</a:t>
            </a:r>
            <a:r>
              <a:rPr lang="pt-BR" sz="105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105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size</a:t>
            </a:r>
            <a:r>
              <a:rPr lang="pt-BR" sz="105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pt-BR" sz="105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M’= 0        (No MIC)</a:t>
            </a:r>
          </a:p>
          <a:p>
            <a:r>
              <a:rPr lang="pt-BR" sz="105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 = 0        (No </a:t>
            </a:r>
            <a:r>
              <a:rPr lang="pt-BR" sz="105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auth</a:t>
            </a:r>
            <a:r>
              <a:rPr lang="pt-BR" sz="105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endParaRPr lang="pt-BR" sz="105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t-BR" sz="105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Flags</a:t>
            </a:r>
            <a:r>
              <a:rPr lang="pt-BR" sz="105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0x01 </a:t>
            </a:r>
            <a:r>
              <a:rPr lang="pt-BR" sz="105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for </a:t>
            </a:r>
            <a:r>
              <a:rPr lang="pt-BR" sz="105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security</a:t>
            </a:r>
            <a:r>
              <a:rPr lang="pt-BR" sz="105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105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mode</a:t>
            </a:r>
            <a:r>
              <a:rPr lang="pt-BR" sz="105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5</a:t>
            </a:r>
            <a:endParaRPr lang="pt-BR" sz="105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0" name="Retângulo 19"/>
          <p:cNvSpPr/>
          <p:nvPr/>
        </p:nvSpPr>
        <p:spPr>
          <a:xfrm>
            <a:off x="4077185" y="3047685"/>
            <a:ext cx="1782199" cy="25202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pt-BR" sz="1400" dirty="0" smtClean="0"/>
              <a:t>NONCE</a:t>
            </a:r>
            <a:endParaRPr lang="pt-BR" sz="1400" dirty="0"/>
          </a:p>
        </p:txBody>
      </p:sp>
      <p:sp>
        <p:nvSpPr>
          <p:cNvPr id="21" name="Retângulo 20"/>
          <p:cNvSpPr/>
          <p:nvPr/>
        </p:nvSpPr>
        <p:spPr>
          <a:xfrm>
            <a:off x="3249038" y="3047685"/>
            <a:ext cx="828092" cy="25202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pt-BR" sz="1400" dirty="0" smtClean="0"/>
              <a:t>FLAGS</a:t>
            </a:r>
            <a:endParaRPr lang="pt-BR" sz="1400" dirty="0"/>
          </a:p>
        </p:txBody>
      </p:sp>
      <p:sp>
        <p:nvSpPr>
          <p:cNvPr id="22" name="CaixaDeTexto 21"/>
          <p:cNvSpPr txBox="1"/>
          <p:nvPr/>
        </p:nvSpPr>
        <p:spPr>
          <a:xfrm>
            <a:off x="3249037" y="2790316"/>
            <a:ext cx="3537203" cy="257369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r>
              <a:rPr lang="pt-BR" sz="1200" dirty="0" smtClean="0"/>
              <a:t>     1B                                  13B                                     2B</a:t>
            </a:r>
            <a:endParaRPr lang="pt-BR" sz="1200" dirty="0"/>
          </a:p>
        </p:txBody>
      </p:sp>
      <p:sp>
        <p:nvSpPr>
          <p:cNvPr id="23" name="Retângulo 22"/>
          <p:cNvSpPr/>
          <p:nvPr/>
        </p:nvSpPr>
        <p:spPr>
          <a:xfrm>
            <a:off x="5859384" y="3047685"/>
            <a:ext cx="917857" cy="25202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pt-BR" sz="1400" dirty="0" smtClean="0"/>
              <a:t>CNT</a:t>
            </a:r>
            <a:endParaRPr lang="pt-BR" sz="1400" dirty="0"/>
          </a:p>
        </p:txBody>
      </p:sp>
      <p:sp>
        <p:nvSpPr>
          <p:cNvPr id="25" name="CaixaDeTexto 24"/>
          <p:cNvSpPr txBox="1"/>
          <p:nvPr/>
        </p:nvSpPr>
        <p:spPr>
          <a:xfrm>
            <a:off x="3028421" y="3001752"/>
            <a:ext cx="247435" cy="380480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r>
              <a:rPr lang="pt-BR" sz="2000" dirty="0" smtClean="0"/>
              <a:t>=</a:t>
            </a:r>
            <a:endParaRPr lang="pt-BR" sz="1200" dirty="0"/>
          </a:p>
        </p:txBody>
      </p:sp>
      <p:sp>
        <p:nvSpPr>
          <p:cNvPr id="26" name="Retângulo 25"/>
          <p:cNvSpPr/>
          <p:nvPr/>
        </p:nvSpPr>
        <p:spPr>
          <a:xfrm>
            <a:off x="3712047" y="3799275"/>
            <a:ext cx="724716" cy="252028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pt-BR" sz="1400" dirty="0" smtClean="0"/>
              <a:t>M’</a:t>
            </a:r>
            <a:endParaRPr lang="pt-BR" sz="1400" dirty="0"/>
          </a:p>
        </p:txBody>
      </p:sp>
      <p:sp>
        <p:nvSpPr>
          <p:cNvPr id="27" name="Retângulo 26"/>
          <p:cNvSpPr/>
          <p:nvPr/>
        </p:nvSpPr>
        <p:spPr>
          <a:xfrm>
            <a:off x="4436764" y="3799275"/>
            <a:ext cx="546369" cy="252028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pt-BR" sz="1400" dirty="0" smtClean="0"/>
              <a:t>L’</a:t>
            </a:r>
            <a:endParaRPr lang="pt-BR" sz="1400" dirty="0"/>
          </a:p>
        </p:txBody>
      </p:sp>
      <p:sp>
        <p:nvSpPr>
          <p:cNvPr id="28" name="Retângulo 27"/>
          <p:cNvSpPr/>
          <p:nvPr/>
        </p:nvSpPr>
        <p:spPr>
          <a:xfrm>
            <a:off x="3351142" y="3799275"/>
            <a:ext cx="370929" cy="252028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pt-BR" sz="1400" dirty="0"/>
              <a:t>A</a:t>
            </a:r>
          </a:p>
        </p:txBody>
      </p:sp>
      <p:sp>
        <p:nvSpPr>
          <p:cNvPr id="29" name="Retângulo 28"/>
          <p:cNvSpPr/>
          <p:nvPr/>
        </p:nvSpPr>
        <p:spPr>
          <a:xfrm>
            <a:off x="2979909" y="3799275"/>
            <a:ext cx="377295" cy="252028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pt-BR" sz="1400" dirty="0" smtClean="0"/>
              <a:t>-</a:t>
            </a:r>
            <a:endParaRPr lang="pt-BR" sz="1400" dirty="0"/>
          </a:p>
        </p:txBody>
      </p:sp>
      <p:sp>
        <p:nvSpPr>
          <p:cNvPr id="30" name="CaixaDeTexto 29"/>
          <p:cNvSpPr txBox="1"/>
          <p:nvPr/>
        </p:nvSpPr>
        <p:spPr>
          <a:xfrm>
            <a:off x="2963703" y="4057150"/>
            <a:ext cx="2002435" cy="257369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r>
              <a:rPr lang="pt-BR" sz="1200" dirty="0" smtClean="0"/>
              <a:t> bit7    bit6      bits5:3      bits0:2</a:t>
            </a:r>
            <a:endParaRPr lang="pt-BR" sz="1200" dirty="0"/>
          </a:p>
        </p:txBody>
      </p:sp>
      <p:cxnSp>
        <p:nvCxnSpPr>
          <p:cNvPr id="31" name="Conector reto 30"/>
          <p:cNvCxnSpPr/>
          <p:nvPr/>
        </p:nvCxnSpPr>
        <p:spPr>
          <a:xfrm flipH="1">
            <a:off x="2979908" y="3320677"/>
            <a:ext cx="269131" cy="478598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Conector reto 31"/>
          <p:cNvCxnSpPr/>
          <p:nvPr/>
        </p:nvCxnSpPr>
        <p:spPr>
          <a:xfrm>
            <a:off x="4077185" y="3320677"/>
            <a:ext cx="905947" cy="478598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3" name="CaixaDeTexto 32"/>
          <p:cNvSpPr txBox="1"/>
          <p:nvPr/>
        </p:nvSpPr>
        <p:spPr>
          <a:xfrm>
            <a:off x="6804248" y="3074849"/>
            <a:ext cx="2304256" cy="234286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r>
              <a:rPr lang="pt-BR" sz="105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Counter</a:t>
            </a:r>
            <a:r>
              <a:rPr lang="pt-BR" sz="105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105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 0, 1, 2 ...</a:t>
            </a:r>
            <a:endParaRPr lang="pt-BR" sz="105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4" name="Retângulo 33"/>
          <p:cNvSpPr/>
          <p:nvPr/>
        </p:nvSpPr>
        <p:spPr>
          <a:xfrm>
            <a:off x="2863449" y="2276873"/>
            <a:ext cx="1595435" cy="25202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pt-BR" sz="1400" dirty="0" smtClean="0"/>
              <a:t>SOURCE ADDRESS</a:t>
            </a:r>
            <a:endParaRPr lang="pt-BR" sz="1400" dirty="0"/>
          </a:p>
        </p:txBody>
      </p:sp>
      <p:sp>
        <p:nvSpPr>
          <p:cNvPr id="35" name="Retângulo 34"/>
          <p:cNvSpPr/>
          <p:nvPr/>
        </p:nvSpPr>
        <p:spPr>
          <a:xfrm>
            <a:off x="4458884" y="2276873"/>
            <a:ext cx="2417373" cy="25202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pt-BR" sz="1400" dirty="0" smtClean="0"/>
              <a:t>FRAME COUNTER (ASN)</a:t>
            </a:r>
            <a:endParaRPr lang="pt-BR" sz="1400" dirty="0"/>
          </a:p>
        </p:txBody>
      </p:sp>
      <p:sp>
        <p:nvSpPr>
          <p:cNvPr id="37" name="CaixaDeTexto 36"/>
          <p:cNvSpPr txBox="1"/>
          <p:nvPr/>
        </p:nvSpPr>
        <p:spPr>
          <a:xfrm>
            <a:off x="2867459" y="2024359"/>
            <a:ext cx="4008797" cy="257369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r>
              <a:rPr lang="pt-BR" sz="1200" dirty="0" smtClean="0"/>
              <a:t>               8B                                             5B</a:t>
            </a:r>
            <a:endParaRPr lang="pt-BR" sz="1200" dirty="0"/>
          </a:p>
        </p:txBody>
      </p:sp>
      <p:cxnSp>
        <p:nvCxnSpPr>
          <p:cNvPr id="38" name="Conector de seta reta 37"/>
          <p:cNvCxnSpPr>
            <a:stCxn id="5" idx="2"/>
            <a:endCxn id="34" idx="0"/>
          </p:cNvCxnSpPr>
          <p:nvPr/>
        </p:nvCxnSpPr>
        <p:spPr>
          <a:xfrm flipH="1">
            <a:off x="3661169" y="1736812"/>
            <a:ext cx="292271" cy="540060"/>
          </a:xfrm>
          <a:prstGeom prst="straightConnector1">
            <a:avLst/>
          </a:prstGeom>
          <a:ln w="190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ector reto 40"/>
          <p:cNvCxnSpPr/>
          <p:nvPr/>
        </p:nvCxnSpPr>
        <p:spPr>
          <a:xfrm>
            <a:off x="2867459" y="2528900"/>
            <a:ext cx="1225868" cy="518784"/>
          </a:xfrm>
          <a:prstGeom prst="line">
            <a:avLst/>
          </a:prstGeom>
          <a:ln w="127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ector reto 41"/>
          <p:cNvCxnSpPr/>
          <p:nvPr/>
        </p:nvCxnSpPr>
        <p:spPr>
          <a:xfrm flipH="1">
            <a:off x="5859384" y="2528900"/>
            <a:ext cx="1016872" cy="518784"/>
          </a:xfrm>
          <a:prstGeom prst="line">
            <a:avLst/>
          </a:prstGeom>
          <a:ln w="127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Chave esquerda 50"/>
          <p:cNvSpPr/>
          <p:nvPr/>
        </p:nvSpPr>
        <p:spPr>
          <a:xfrm>
            <a:off x="1259632" y="3060579"/>
            <a:ext cx="216024" cy="2240630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2" name="CaixaDeTexto 51"/>
          <p:cNvSpPr txBox="1"/>
          <p:nvPr/>
        </p:nvSpPr>
        <p:spPr>
          <a:xfrm>
            <a:off x="76612" y="3789041"/>
            <a:ext cx="1255029" cy="811367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pt-BR" sz="1600" b="1" dirty="0" smtClean="0"/>
              <a:t>AES-CTR</a:t>
            </a:r>
          </a:p>
          <a:p>
            <a:pPr algn="ctr"/>
            <a:r>
              <a:rPr lang="pt-BR" sz="1600" b="1" dirty="0" smtClean="0"/>
              <a:t>INPUT</a:t>
            </a:r>
          </a:p>
          <a:p>
            <a:pPr algn="ctr"/>
            <a:r>
              <a:rPr lang="pt-BR" sz="1600" b="1" dirty="0" smtClean="0"/>
              <a:t>PARAMETERS</a:t>
            </a:r>
            <a:endParaRPr lang="pt-BR" sz="1050" b="1" dirty="0"/>
          </a:p>
        </p:txBody>
      </p:sp>
      <p:sp>
        <p:nvSpPr>
          <p:cNvPr id="54" name="Seta para a direita 53"/>
          <p:cNvSpPr/>
          <p:nvPr/>
        </p:nvSpPr>
        <p:spPr>
          <a:xfrm>
            <a:off x="1547664" y="3140968"/>
            <a:ext cx="144016" cy="1260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5" name="Seta para a direita 54"/>
          <p:cNvSpPr/>
          <p:nvPr/>
        </p:nvSpPr>
        <p:spPr>
          <a:xfrm>
            <a:off x="1475656" y="4572127"/>
            <a:ext cx="144016" cy="1260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6" name="Seta para a direita 55"/>
          <p:cNvSpPr/>
          <p:nvPr/>
        </p:nvSpPr>
        <p:spPr>
          <a:xfrm>
            <a:off x="1475656" y="5012557"/>
            <a:ext cx="144016" cy="1260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3" name="Retângulo 62"/>
          <p:cNvSpPr/>
          <p:nvPr/>
        </p:nvSpPr>
        <p:spPr>
          <a:xfrm>
            <a:off x="2436829" y="4949550"/>
            <a:ext cx="1043567" cy="25202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pt-BR" sz="1400" dirty="0" smtClean="0"/>
              <a:t>PAD. (12B)</a:t>
            </a:r>
            <a:endParaRPr lang="pt-BR" sz="1400" dirty="0"/>
          </a:p>
        </p:txBody>
      </p:sp>
      <p:sp>
        <p:nvSpPr>
          <p:cNvPr id="64" name="Chave esquerda 63"/>
          <p:cNvSpPr/>
          <p:nvPr/>
        </p:nvSpPr>
        <p:spPr>
          <a:xfrm>
            <a:off x="1259633" y="5614651"/>
            <a:ext cx="218295" cy="1121258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5" name="CaixaDeTexto 64"/>
          <p:cNvSpPr txBox="1"/>
          <p:nvPr/>
        </p:nvSpPr>
        <p:spPr>
          <a:xfrm>
            <a:off x="76612" y="6015828"/>
            <a:ext cx="1255029" cy="565146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pt-BR" sz="1600" b="1" dirty="0" smtClean="0"/>
              <a:t>AES-CTR</a:t>
            </a:r>
          </a:p>
          <a:p>
            <a:pPr algn="ctr"/>
            <a:r>
              <a:rPr lang="pt-BR" sz="1600" b="1" dirty="0" smtClean="0"/>
              <a:t>OUTPUT</a:t>
            </a:r>
          </a:p>
        </p:txBody>
      </p:sp>
      <p:sp>
        <p:nvSpPr>
          <p:cNvPr id="74" name="CaixaDeTexto 73"/>
          <p:cNvSpPr txBox="1"/>
          <p:nvPr/>
        </p:nvSpPr>
        <p:spPr>
          <a:xfrm>
            <a:off x="6220680" y="5974484"/>
            <a:ext cx="3031840" cy="257369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r>
              <a:rPr lang="pt-BR" sz="1200" b="1" dirty="0" smtClean="0"/>
              <a:t>DECRYPTED PAYLOAD </a:t>
            </a:r>
            <a:r>
              <a:rPr lang="pt-BR" sz="1200" dirty="0" smtClean="0"/>
              <a:t>(LEFTMOST m OCTETS)</a:t>
            </a:r>
            <a:endParaRPr lang="pt-BR" sz="1200" dirty="0"/>
          </a:p>
        </p:txBody>
      </p:sp>
      <p:sp>
        <p:nvSpPr>
          <p:cNvPr id="76" name="Retângulo 75"/>
          <p:cNvSpPr/>
          <p:nvPr/>
        </p:nvSpPr>
        <p:spPr>
          <a:xfrm>
            <a:off x="1691680" y="5967282"/>
            <a:ext cx="4464496" cy="25202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pt-BR" sz="1400" dirty="0" smtClean="0"/>
              <a:t>DECRYPTED PAYLOAD</a:t>
            </a:r>
            <a:endParaRPr lang="pt-BR" sz="1400" dirty="0"/>
          </a:p>
        </p:txBody>
      </p:sp>
      <p:cxnSp>
        <p:nvCxnSpPr>
          <p:cNvPr id="79" name="Conector reto 78"/>
          <p:cNvCxnSpPr/>
          <p:nvPr/>
        </p:nvCxnSpPr>
        <p:spPr>
          <a:xfrm flipV="1">
            <a:off x="6176019" y="5589241"/>
            <a:ext cx="0" cy="702077"/>
          </a:xfrm>
          <a:prstGeom prst="line">
            <a:avLst/>
          </a:prstGeom>
          <a:ln w="19050">
            <a:solidFill>
              <a:schemeClr val="accent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CaixaDeTexto 84"/>
          <p:cNvSpPr txBox="1"/>
          <p:nvPr/>
        </p:nvSpPr>
        <p:spPr>
          <a:xfrm>
            <a:off x="4455517" y="6411874"/>
            <a:ext cx="2780779" cy="257369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r>
              <a:rPr lang="pt-BR" sz="1200" b="1" dirty="0" smtClean="0"/>
              <a:t>DECRYPTED MIC </a:t>
            </a:r>
            <a:r>
              <a:rPr lang="pt-BR" sz="1200" dirty="0" smtClean="0"/>
              <a:t>(LEFTMOST 4 OCTETS)</a:t>
            </a:r>
            <a:endParaRPr lang="pt-BR" sz="1200" dirty="0"/>
          </a:p>
        </p:txBody>
      </p:sp>
      <p:sp>
        <p:nvSpPr>
          <p:cNvPr id="88" name="Seta para a direita 87"/>
          <p:cNvSpPr/>
          <p:nvPr/>
        </p:nvSpPr>
        <p:spPr>
          <a:xfrm>
            <a:off x="1475656" y="6030909"/>
            <a:ext cx="144016" cy="1260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9" name="Seta para a direita 88"/>
          <p:cNvSpPr/>
          <p:nvPr/>
        </p:nvSpPr>
        <p:spPr>
          <a:xfrm>
            <a:off x="1475656" y="6471339"/>
            <a:ext cx="144016" cy="1260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0" name="Retângulo 89"/>
          <p:cNvSpPr/>
          <p:nvPr/>
        </p:nvSpPr>
        <p:spPr>
          <a:xfrm>
            <a:off x="1691682" y="6381329"/>
            <a:ext cx="668415" cy="252028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pt-BR" sz="1400" dirty="0" smtClean="0"/>
              <a:t>D. MIC</a:t>
            </a:r>
            <a:endParaRPr lang="pt-BR" sz="1400" dirty="0"/>
          </a:p>
        </p:txBody>
      </p:sp>
      <p:sp>
        <p:nvSpPr>
          <p:cNvPr id="91" name="Retângulo 90"/>
          <p:cNvSpPr/>
          <p:nvPr/>
        </p:nvSpPr>
        <p:spPr>
          <a:xfrm>
            <a:off x="2360097" y="6381329"/>
            <a:ext cx="668415" cy="25202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36000" tIns="36000" rIns="36000" bIns="36000" rtlCol="0" anchor="ctr"/>
          <a:lstStyle/>
          <a:p>
            <a:pPr algn="ctr"/>
            <a:endParaRPr lang="pt-BR" sz="1400" dirty="0"/>
          </a:p>
        </p:txBody>
      </p:sp>
      <p:sp>
        <p:nvSpPr>
          <p:cNvPr id="92" name="Retângulo 91"/>
          <p:cNvSpPr/>
          <p:nvPr/>
        </p:nvSpPr>
        <p:spPr>
          <a:xfrm>
            <a:off x="3028511" y="6381329"/>
            <a:ext cx="668415" cy="25202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36000" tIns="36000" rIns="36000" bIns="36000" rtlCol="0" anchor="ctr"/>
          <a:lstStyle/>
          <a:p>
            <a:pPr algn="ctr"/>
            <a:endParaRPr lang="pt-BR" sz="1400" dirty="0"/>
          </a:p>
        </p:txBody>
      </p:sp>
      <p:sp>
        <p:nvSpPr>
          <p:cNvPr id="93" name="Retângulo 92"/>
          <p:cNvSpPr/>
          <p:nvPr/>
        </p:nvSpPr>
        <p:spPr>
          <a:xfrm>
            <a:off x="3696926" y="6381329"/>
            <a:ext cx="668415" cy="25202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36000" tIns="36000" rIns="36000" bIns="36000" rtlCol="0" anchor="ctr"/>
          <a:lstStyle/>
          <a:p>
            <a:pPr algn="ctr"/>
            <a:endParaRPr lang="pt-BR" sz="1400" dirty="0"/>
          </a:p>
        </p:txBody>
      </p:sp>
      <p:sp>
        <p:nvSpPr>
          <p:cNvPr id="11" name="Espaço Reservado para Número de Slide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F0229-307D-410C-8EC8-965245D22342}" type="slidenum">
              <a:rPr lang="pt-BR" smtClean="0"/>
              <a:t>9</a:t>
            </a:fld>
            <a:endParaRPr lang="pt-BR"/>
          </a:p>
        </p:txBody>
      </p:sp>
      <p:sp>
        <p:nvSpPr>
          <p:cNvPr id="60" name="CaixaDeTexto 59"/>
          <p:cNvSpPr txBox="1"/>
          <p:nvPr/>
        </p:nvSpPr>
        <p:spPr>
          <a:xfrm>
            <a:off x="1619672" y="2996952"/>
            <a:ext cx="1400155" cy="318924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pt-BR" sz="1600" b="1" dirty="0" smtClean="0"/>
              <a:t>A</a:t>
            </a:r>
            <a:r>
              <a:rPr lang="pt-BR" sz="1600" b="1" baseline="-25000" dirty="0" smtClean="0"/>
              <a:t>0</a:t>
            </a:r>
            <a:r>
              <a:rPr lang="pt-BR" sz="1600" b="1" dirty="0" smtClean="0"/>
              <a:t>, A</a:t>
            </a:r>
            <a:r>
              <a:rPr lang="pt-BR" sz="1600" b="1" baseline="-25000" dirty="0" smtClean="0"/>
              <a:t>1</a:t>
            </a:r>
            <a:r>
              <a:rPr lang="pt-BR" sz="1600" b="1" dirty="0" smtClean="0"/>
              <a:t>, A</a:t>
            </a:r>
            <a:r>
              <a:rPr lang="pt-BR" sz="1600" b="1" baseline="-25000" dirty="0" smtClean="0"/>
              <a:t>2</a:t>
            </a:r>
            <a:r>
              <a:rPr lang="pt-BR" sz="1600" b="1" dirty="0" smtClean="0"/>
              <a:t>, ...</a:t>
            </a:r>
            <a:endParaRPr lang="pt-BR" sz="800" b="1" dirty="0"/>
          </a:p>
        </p:txBody>
      </p:sp>
    </p:spTree>
    <p:extLst>
      <p:ext uri="{BB962C8B-B14F-4D97-AF65-F5344CB8AC3E}">
        <p14:creationId xmlns:p14="http://schemas.microsoft.com/office/powerpoint/2010/main" val="81136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988</TotalTime>
  <Words>962</Words>
  <Application>Microsoft Office PowerPoint</Application>
  <PresentationFormat>Apresentação na tela (4:3)</PresentationFormat>
  <Paragraphs>393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11</vt:i4>
      </vt:variant>
    </vt:vector>
  </HeadingPairs>
  <TitlesOfParts>
    <vt:vector size="12" baseType="lpstr">
      <vt:lpstr>Tema do Office</vt:lpstr>
      <vt:lpstr>Security Implementation Proposal for OpenWSN</vt:lpstr>
      <vt:lpstr>IEEE 802.15.4e 2012 SECURITY</vt:lpstr>
      <vt:lpstr>IEEE 802.15.4e 2012 FRAME</vt:lpstr>
      <vt:lpstr>IEEE 802.15.4e 2012 FRAME (SEC. LEVEL 5)</vt:lpstr>
      <vt:lpstr>AUTHENTICATION (TX/DATA)</vt:lpstr>
      <vt:lpstr>AUTHENTICATION (TX/DATA)</vt:lpstr>
      <vt:lpstr>ENCRYPTION (TX/DATA)</vt:lpstr>
      <vt:lpstr>ENCRYPTION (TX/DATA)</vt:lpstr>
      <vt:lpstr>DECRYPTION (RX/DATA)</vt:lpstr>
      <vt:lpstr>AUTHENTICATION (RX/DATA)</vt:lpstr>
      <vt:lpstr>HARDWARE SUPPORT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Marcelo</dc:creator>
  <cp:lastModifiedBy>Marcelo</cp:lastModifiedBy>
  <cp:revision>124</cp:revision>
  <cp:lastPrinted>2014-05-29T00:00:36Z</cp:lastPrinted>
  <dcterms:created xsi:type="dcterms:W3CDTF">2014-05-27T11:06:59Z</dcterms:created>
  <dcterms:modified xsi:type="dcterms:W3CDTF">2014-05-29T00:01:18Z</dcterms:modified>
</cp:coreProperties>
</file>